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4" r:id="rId19"/>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pic>
        <p:nvPicPr>
          <p:cNvPr id="7" name="Slika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ctrTitle"/>
          </p:nvPr>
        </p:nvSpPr>
        <p:spPr>
          <a:xfrm>
            <a:off x="3568700" y="3657599"/>
            <a:ext cx="8445500" cy="1681163"/>
          </a:xfrm>
        </p:spPr>
        <p:txBody>
          <a:bodyPr anchor="b"/>
          <a:lstStyle>
            <a:lvl1pPr algn="ctr">
              <a:defRPr sz="6000">
                <a:solidFill>
                  <a:schemeClr val="bg1"/>
                </a:solidFill>
              </a:defRPr>
            </a:lvl1pPr>
          </a:lstStyle>
          <a:p>
            <a:r>
              <a:rPr lang="hr-HR" smtClean="0"/>
              <a:t>Uredite stil naslova matrice</a:t>
            </a:r>
            <a:endParaRPr lang="hr-HR" dirty="0"/>
          </a:p>
        </p:txBody>
      </p:sp>
      <p:sp>
        <p:nvSpPr>
          <p:cNvPr id="3" name="Podnaslov 2"/>
          <p:cNvSpPr>
            <a:spLocks noGrp="1"/>
          </p:cNvSpPr>
          <p:nvPr>
            <p:ph type="subTitle" idx="1"/>
          </p:nvPr>
        </p:nvSpPr>
        <p:spPr>
          <a:xfrm>
            <a:off x="3568700" y="5488940"/>
            <a:ext cx="8445500" cy="1165859"/>
          </a:xfrm>
        </p:spPr>
        <p:txBody>
          <a:bodyPr/>
          <a:lstStyle>
            <a:lvl1pPr marL="0" indent="0" algn="ctr">
              <a:buNone/>
              <a:defRPr sz="2400">
                <a:solidFill>
                  <a:srgbClr val="AAC81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smtClean="0"/>
              <a:t>Uredite stil podnaslova matrice</a:t>
            </a:r>
            <a:endParaRPr lang="hr-HR" dirty="0"/>
          </a:p>
        </p:txBody>
      </p:sp>
    </p:spTree>
    <p:extLst>
      <p:ext uri="{BB962C8B-B14F-4D97-AF65-F5344CB8AC3E}">
        <p14:creationId xmlns:p14="http://schemas.microsoft.com/office/powerpoint/2010/main" val="42900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pic>
        <p:nvPicPr>
          <p:cNvPr id="6" name="Slika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title"/>
          </p:nvPr>
        </p:nvSpPr>
        <p:spPr/>
        <p:txBody>
          <a:bodyPr/>
          <a:lstStyle/>
          <a:p>
            <a:r>
              <a:rPr lang="hr-HR" smtClean="0"/>
              <a:t>Uredite stil naslova matrice</a:t>
            </a:r>
            <a:endParaRPr lang="hr-HR"/>
          </a:p>
        </p:txBody>
      </p:sp>
    </p:spTree>
    <p:extLst>
      <p:ext uri="{BB962C8B-B14F-4D97-AF65-F5344CB8AC3E}">
        <p14:creationId xmlns:p14="http://schemas.microsoft.com/office/powerpoint/2010/main" val="385964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449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rilagođeni izgled">
    <p:spTree>
      <p:nvGrpSpPr>
        <p:cNvPr id="1" name=""/>
        <p:cNvGrpSpPr/>
        <p:nvPr/>
      </p:nvGrpSpPr>
      <p:grpSpPr>
        <a:xfrm>
          <a:off x="0" y="0"/>
          <a:ext cx="0" cy="0"/>
          <a:chOff x="0" y="0"/>
          <a:chExt cx="0" cy="0"/>
        </a:xfrm>
      </p:grpSpPr>
      <p:pic>
        <p:nvPicPr>
          <p:cNvPr id="3" name="Slika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title"/>
          </p:nvPr>
        </p:nvSpPr>
        <p:spPr>
          <a:xfrm>
            <a:off x="3670300" y="2222500"/>
            <a:ext cx="8178800" cy="1003300"/>
          </a:xfrm>
        </p:spPr>
        <p:txBody>
          <a:bodyPr/>
          <a:lstStyle>
            <a:lvl1pPr>
              <a:defRPr>
                <a:solidFill>
                  <a:schemeClr val="bg1"/>
                </a:solidFill>
              </a:defRPr>
            </a:lvl1pPr>
          </a:lstStyle>
          <a:p>
            <a:r>
              <a:rPr lang="hr-HR" smtClean="0"/>
              <a:t>Uredite stil naslova matrice</a:t>
            </a:r>
            <a:endParaRPr lang="hr-HR" dirty="0"/>
          </a:p>
        </p:txBody>
      </p:sp>
      <p:pic>
        <p:nvPicPr>
          <p:cNvPr id="4" name="Slika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550" y="4854446"/>
            <a:ext cx="4739650" cy="1594107"/>
          </a:xfrm>
          <a:prstGeom prst="rect">
            <a:avLst/>
          </a:prstGeom>
        </p:spPr>
      </p:pic>
      <p:pic>
        <p:nvPicPr>
          <p:cNvPr id="5" name="Slika 4"/>
          <p:cNvPicPr>
            <a:picLocks noChangeAspect="1"/>
          </p:cNvPicPr>
          <p:nvPr/>
        </p:nvPicPr>
        <p:blipFill rotWithShape="1">
          <a:blip r:embed="rId4">
            <a:extLst>
              <a:ext uri="{28A0092B-C50C-407E-A947-70E740481C1C}">
                <a14:useLocalDpi xmlns:a14="http://schemas.microsoft.com/office/drawing/2010/main" val="0"/>
              </a:ext>
            </a:extLst>
          </a:blip>
          <a:srcRect r="61252"/>
          <a:stretch/>
        </p:blipFill>
        <p:spPr>
          <a:xfrm>
            <a:off x="292100" y="3776430"/>
            <a:ext cx="2730500" cy="721445"/>
          </a:xfrm>
          <a:prstGeom prst="rect">
            <a:avLst/>
          </a:prstGeom>
        </p:spPr>
      </p:pic>
      <p:pic>
        <p:nvPicPr>
          <p:cNvPr id="6" name="Slika 5"/>
          <p:cNvPicPr>
            <a:picLocks noChangeAspect="1"/>
          </p:cNvPicPr>
          <p:nvPr/>
        </p:nvPicPr>
        <p:blipFill rotWithShape="1">
          <a:blip r:embed="rId4">
            <a:extLst>
              <a:ext uri="{28A0092B-C50C-407E-A947-70E740481C1C}">
                <a14:useLocalDpi xmlns:a14="http://schemas.microsoft.com/office/drawing/2010/main" val="0"/>
              </a:ext>
            </a:extLst>
          </a:blip>
          <a:srcRect l="40009" r="29353"/>
          <a:stretch/>
        </p:blipFill>
        <p:spPr>
          <a:xfrm>
            <a:off x="424175" y="4500330"/>
            <a:ext cx="2159000" cy="721445"/>
          </a:xfrm>
          <a:prstGeom prst="rect">
            <a:avLst/>
          </a:prstGeom>
        </p:spPr>
      </p:pic>
      <p:pic>
        <p:nvPicPr>
          <p:cNvPr id="7" name="Slika 6"/>
          <p:cNvPicPr>
            <a:picLocks noChangeAspect="1"/>
          </p:cNvPicPr>
          <p:nvPr/>
        </p:nvPicPr>
        <p:blipFill rotWithShape="1">
          <a:blip r:embed="rId4">
            <a:extLst>
              <a:ext uri="{28A0092B-C50C-407E-A947-70E740481C1C}">
                <a14:useLocalDpi xmlns:a14="http://schemas.microsoft.com/office/drawing/2010/main" val="0"/>
              </a:ext>
            </a:extLst>
          </a:blip>
          <a:srcRect l="70106" r="13854"/>
          <a:stretch/>
        </p:blipFill>
        <p:spPr>
          <a:xfrm>
            <a:off x="436875" y="5198830"/>
            <a:ext cx="1130300" cy="721445"/>
          </a:xfrm>
          <a:prstGeom prst="rect">
            <a:avLst/>
          </a:prstGeom>
        </p:spPr>
      </p:pic>
    </p:spTree>
    <p:extLst>
      <p:ext uri="{BB962C8B-B14F-4D97-AF65-F5344CB8AC3E}">
        <p14:creationId xmlns:p14="http://schemas.microsoft.com/office/powerpoint/2010/main" val="410643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Naslovni slajd">
    <p:spTree>
      <p:nvGrpSpPr>
        <p:cNvPr id="1" name=""/>
        <p:cNvGrpSpPr/>
        <p:nvPr/>
      </p:nvGrpSpPr>
      <p:grpSpPr>
        <a:xfrm>
          <a:off x="0" y="0"/>
          <a:ext cx="0" cy="0"/>
          <a:chOff x="0" y="0"/>
          <a:chExt cx="0" cy="0"/>
        </a:xfrm>
      </p:grpSpPr>
      <p:pic>
        <p:nvPicPr>
          <p:cNvPr id="4" name="Slika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ctrTitle"/>
          </p:nvPr>
        </p:nvSpPr>
        <p:spPr>
          <a:xfrm>
            <a:off x="3568700" y="3657599"/>
            <a:ext cx="8445500" cy="1681163"/>
          </a:xfrm>
        </p:spPr>
        <p:txBody>
          <a:bodyPr anchor="b"/>
          <a:lstStyle>
            <a:lvl1pPr algn="ctr">
              <a:defRPr sz="6000">
                <a:solidFill>
                  <a:schemeClr val="bg1"/>
                </a:solidFill>
              </a:defRPr>
            </a:lvl1pPr>
          </a:lstStyle>
          <a:p>
            <a:r>
              <a:rPr lang="hr-HR" smtClean="0"/>
              <a:t>Uredite stil naslova matrice</a:t>
            </a:r>
            <a:endParaRPr lang="hr-HR" dirty="0"/>
          </a:p>
        </p:txBody>
      </p:sp>
      <p:sp>
        <p:nvSpPr>
          <p:cNvPr id="3" name="Podnaslov 2"/>
          <p:cNvSpPr>
            <a:spLocks noGrp="1"/>
          </p:cNvSpPr>
          <p:nvPr>
            <p:ph type="subTitle" idx="1"/>
          </p:nvPr>
        </p:nvSpPr>
        <p:spPr>
          <a:xfrm>
            <a:off x="3568700" y="5488940"/>
            <a:ext cx="8445500" cy="1165859"/>
          </a:xfrm>
        </p:spPr>
        <p:txBody>
          <a:bodyPr/>
          <a:lstStyle>
            <a:lvl1pPr marL="0" indent="0" algn="ctr">
              <a:buNone/>
              <a:defRPr sz="2400">
                <a:solidFill>
                  <a:srgbClr val="D9FF2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smtClean="0"/>
              <a:t>Uredite stil podnaslova matrice</a:t>
            </a:r>
            <a:endParaRPr lang="hr-HR" dirty="0"/>
          </a:p>
        </p:txBody>
      </p:sp>
    </p:spTree>
    <p:extLst>
      <p:ext uri="{BB962C8B-B14F-4D97-AF65-F5344CB8AC3E}">
        <p14:creationId xmlns:p14="http://schemas.microsoft.com/office/powerpoint/2010/main" val="22026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Naslovni slajd">
    <p:spTree>
      <p:nvGrpSpPr>
        <p:cNvPr id="1" name=""/>
        <p:cNvGrpSpPr/>
        <p:nvPr/>
      </p:nvGrpSpPr>
      <p:grpSpPr>
        <a:xfrm>
          <a:off x="0" y="0"/>
          <a:ext cx="0" cy="0"/>
          <a:chOff x="0" y="0"/>
          <a:chExt cx="0" cy="0"/>
        </a:xfrm>
      </p:grpSpPr>
      <p:pic>
        <p:nvPicPr>
          <p:cNvPr id="7" name="Slika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ctrTitle"/>
          </p:nvPr>
        </p:nvSpPr>
        <p:spPr>
          <a:xfrm>
            <a:off x="3568700" y="3657599"/>
            <a:ext cx="8445500" cy="812801"/>
          </a:xfrm>
        </p:spPr>
        <p:txBody>
          <a:bodyPr anchor="b">
            <a:noAutofit/>
          </a:bodyPr>
          <a:lstStyle>
            <a:lvl1pPr algn="ctr">
              <a:defRPr sz="5400">
                <a:solidFill>
                  <a:schemeClr val="tx1"/>
                </a:solidFill>
              </a:defRPr>
            </a:lvl1pPr>
          </a:lstStyle>
          <a:p>
            <a:r>
              <a:rPr lang="hr-HR" smtClean="0"/>
              <a:t>Uredite stil naslova matrice</a:t>
            </a:r>
            <a:endParaRPr lang="hr-HR" dirty="0"/>
          </a:p>
        </p:txBody>
      </p:sp>
      <p:sp>
        <p:nvSpPr>
          <p:cNvPr id="3" name="Podnaslov 2"/>
          <p:cNvSpPr>
            <a:spLocks noGrp="1"/>
          </p:cNvSpPr>
          <p:nvPr>
            <p:ph type="subTitle" idx="1"/>
          </p:nvPr>
        </p:nvSpPr>
        <p:spPr>
          <a:xfrm>
            <a:off x="3568700" y="4612641"/>
            <a:ext cx="8445500" cy="467360"/>
          </a:xfrm>
        </p:spPr>
        <p:txBody>
          <a:bodyPr/>
          <a:lstStyle>
            <a:lvl1pPr marL="0" indent="0" algn="ctr">
              <a:buNone/>
              <a:defRPr sz="2400">
                <a:solidFill>
                  <a:srgbClr val="AAC81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r-HR" smtClean="0"/>
              <a:t>Uredite stil podnaslova matrice</a:t>
            </a:r>
            <a:endParaRPr lang="hr-HR" dirty="0"/>
          </a:p>
        </p:txBody>
      </p:sp>
      <p:pic>
        <p:nvPicPr>
          <p:cNvPr id="4" name="Slika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1625" y="5080001"/>
            <a:ext cx="4739650" cy="1594107"/>
          </a:xfrm>
          <a:prstGeom prst="rect">
            <a:avLst/>
          </a:prstGeom>
        </p:spPr>
      </p:pic>
    </p:spTree>
    <p:extLst>
      <p:ext uri="{BB962C8B-B14F-4D97-AF65-F5344CB8AC3E}">
        <p14:creationId xmlns:p14="http://schemas.microsoft.com/office/powerpoint/2010/main" val="420240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Naslovni slajd">
    <p:spTree>
      <p:nvGrpSpPr>
        <p:cNvPr id="1" name=""/>
        <p:cNvGrpSpPr/>
        <p:nvPr/>
      </p:nvGrpSpPr>
      <p:grpSpPr>
        <a:xfrm>
          <a:off x="0" y="0"/>
          <a:ext cx="0" cy="0"/>
          <a:chOff x="0" y="0"/>
          <a:chExt cx="0" cy="0"/>
        </a:xfrm>
      </p:grpSpPr>
      <p:pic>
        <p:nvPicPr>
          <p:cNvPr id="4" name="Slika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Slika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2575" y="4765546"/>
            <a:ext cx="4739650" cy="1594107"/>
          </a:xfrm>
          <a:prstGeom prst="rect">
            <a:avLst/>
          </a:prstGeom>
        </p:spPr>
      </p:pic>
      <p:pic>
        <p:nvPicPr>
          <p:cNvPr id="6" name="Slika 5"/>
          <p:cNvPicPr>
            <a:picLocks noChangeAspect="1"/>
          </p:cNvPicPr>
          <p:nvPr/>
        </p:nvPicPr>
        <p:blipFill rotWithShape="1">
          <a:blip r:embed="rId4">
            <a:extLst>
              <a:ext uri="{28A0092B-C50C-407E-A947-70E740481C1C}">
                <a14:useLocalDpi xmlns:a14="http://schemas.microsoft.com/office/drawing/2010/main" val="0"/>
              </a:ext>
            </a:extLst>
          </a:blip>
          <a:srcRect r="13854"/>
          <a:stretch/>
        </p:blipFill>
        <p:spPr>
          <a:xfrm>
            <a:off x="4737100" y="3969976"/>
            <a:ext cx="6070600" cy="721445"/>
          </a:xfrm>
          <a:prstGeom prst="rect">
            <a:avLst/>
          </a:prstGeom>
        </p:spPr>
      </p:pic>
    </p:spTree>
    <p:extLst>
      <p:ext uri="{BB962C8B-B14F-4D97-AF65-F5344CB8AC3E}">
        <p14:creationId xmlns:p14="http://schemas.microsoft.com/office/powerpoint/2010/main" val="410897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Uredite stil naslova matrice</a:t>
            </a:r>
            <a:endParaRPr lang="hr-HR"/>
          </a:p>
        </p:txBody>
      </p:sp>
      <p:sp>
        <p:nvSpPr>
          <p:cNvPr id="3" name="Rezervirano mjesto sadržaja 2"/>
          <p:cNvSpPr>
            <a:spLocks noGrp="1"/>
          </p:cNvSpPr>
          <p:nvPr>
            <p:ph idx="1"/>
          </p:nvPr>
        </p:nvSpPr>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Tree>
    <p:extLst>
      <p:ext uri="{BB962C8B-B14F-4D97-AF65-F5344CB8AC3E}">
        <p14:creationId xmlns:p14="http://schemas.microsoft.com/office/powerpoint/2010/main" val="2307040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Naslov i sadržaj">
    <p:spTree>
      <p:nvGrpSpPr>
        <p:cNvPr id="1" name=""/>
        <p:cNvGrpSpPr/>
        <p:nvPr/>
      </p:nvGrpSpPr>
      <p:grpSpPr>
        <a:xfrm>
          <a:off x="0" y="0"/>
          <a:ext cx="0" cy="0"/>
          <a:chOff x="0" y="0"/>
          <a:chExt cx="0" cy="0"/>
        </a:xfrm>
      </p:grpSpPr>
      <p:pic>
        <p:nvPicPr>
          <p:cNvPr id="4" name="Slika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title"/>
          </p:nvPr>
        </p:nvSpPr>
        <p:spPr/>
        <p:txBody>
          <a:bodyPr/>
          <a:lstStyle/>
          <a:p>
            <a:r>
              <a:rPr lang="hr-HR" smtClean="0"/>
              <a:t>Uredite stil naslova matrice</a:t>
            </a:r>
            <a:endParaRPr lang="hr-HR" dirty="0"/>
          </a:p>
        </p:txBody>
      </p:sp>
      <p:sp>
        <p:nvSpPr>
          <p:cNvPr id="3" name="Rezervirano mjesto sadržaja 2"/>
          <p:cNvSpPr>
            <a:spLocks noGrp="1"/>
          </p:cNvSpPr>
          <p:nvPr>
            <p:ph idx="1"/>
          </p:nvPr>
        </p:nvSpPr>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Tree>
    <p:extLst>
      <p:ext uri="{BB962C8B-B14F-4D97-AF65-F5344CB8AC3E}">
        <p14:creationId xmlns:p14="http://schemas.microsoft.com/office/powerpoint/2010/main" val="290710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Zaglavlje sekcije">
    <p:spTree>
      <p:nvGrpSpPr>
        <p:cNvPr id="1" name=""/>
        <p:cNvGrpSpPr/>
        <p:nvPr/>
      </p:nvGrpSpPr>
      <p:grpSpPr>
        <a:xfrm>
          <a:off x="0" y="0"/>
          <a:ext cx="0" cy="0"/>
          <a:chOff x="0" y="0"/>
          <a:chExt cx="0" cy="0"/>
        </a:xfrm>
      </p:grpSpPr>
      <p:pic>
        <p:nvPicPr>
          <p:cNvPr id="7" name="Slika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slov 1"/>
          <p:cNvSpPr>
            <a:spLocks noGrp="1"/>
          </p:cNvSpPr>
          <p:nvPr>
            <p:ph type="title"/>
          </p:nvPr>
        </p:nvSpPr>
        <p:spPr>
          <a:xfrm>
            <a:off x="1308100" y="1709739"/>
            <a:ext cx="10337800" cy="1566862"/>
          </a:xfrm>
        </p:spPr>
        <p:txBody>
          <a:bodyPr anchor="b"/>
          <a:lstStyle>
            <a:lvl1pPr>
              <a:defRPr sz="6000">
                <a:solidFill>
                  <a:schemeClr val="bg1"/>
                </a:solidFill>
              </a:defRPr>
            </a:lvl1pPr>
          </a:lstStyle>
          <a:p>
            <a:r>
              <a:rPr lang="hr-HR" smtClean="0"/>
              <a:t>Uredite stil naslova matrice</a:t>
            </a:r>
            <a:endParaRPr lang="hr-HR" dirty="0"/>
          </a:p>
        </p:txBody>
      </p:sp>
      <p:sp>
        <p:nvSpPr>
          <p:cNvPr id="3" name="Rezervirano mjesto teksta 2"/>
          <p:cNvSpPr>
            <a:spLocks noGrp="1"/>
          </p:cNvSpPr>
          <p:nvPr>
            <p:ph type="body" idx="1"/>
          </p:nvPr>
        </p:nvSpPr>
        <p:spPr>
          <a:xfrm>
            <a:off x="1308100" y="3581401"/>
            <a:ext cx="10337800" cy="2508250"/>
          </a:xfrm>
        </p:spPr>
        <p:txBody>
          <a:bodyPr/>
          <a:lstStyle>
            <a:lvl1pPr marL="0" indent="0">
              <a:buNone/>
              <a:defRPr sz="2400">
                <a:solidFill>
                  <a:srgbClr val="AAC81E"/>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r-HR" smtClean="0"/>
              <a:t>Uredite stilove teksta matrice</a:t>
            </a:r>
          </a:p>
        </p:txBody>
      </p:sp>
    </p:spTree>
    <p:extLst>
      <p:ext uri="{BB962C8B-B14F-4D97-AF65-F5344CB8AC3E}">
        <p14:creationId xmlns:p14="http://schemas.microsoft.com/office/powerpoint/2010/main" val="4259405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smtClean="0"/>
              <a:t>Uredite stil naslova matrice</a:t>
            </a:r>
            <a:endParaRPr lang="hr-HR"/>
          </a:p>
        </p:txBody>
      </p:sp>
      <p:sp>
        <p:nvSpPr>
          <p:cNvPr id="3" name="Rezervirano mjesto sadržaja 2"/>
          <p:cNvSpPr>
            <a:spLocks noGrp="1"/>
          </p:cNvSpPr>
          <p:nvPr>
            <p:ph sz="half" idx="1"/>
          </p:nvPr>
        </p:nvSpPr>
        <p:spPr>
          <a:xfrm>
            <a:off x="1282700" y="1825624"/>
            <a:ext cx="5232400" cy="4676775"/>
          </a:xfrm>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4" name="Rezervirano mjesto sadržaja 3"/>
          <p:cNvSpPr>
            <a:spLocks noGrp="1"/>
          </p:cNvSpPr>
          <p:nvPr>
            <p:ph sz="half" idx="2"/>
          </p:nvPr>
        </p:nvSpPr>
        <p:spPr>
          <a:xfrm>
            <a:off x="6616700" y="1825624"/>
            <a:ext cx="5232400" cy="4676775"/>
          </a:xfrm>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Tree>
    <p:extLst>
      <p:ext uri="{BB962C8B-B14F-4D97-AF65-F5344CB8AC3E}">
        <p14:creationId xmlns:p14="http://schemas.microsoft.com/office/powerpoint/2010/main" val="2790287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2" name="Naslov 1"/>
          <p:cNvSpPr>
            <a:spLocks noGrp="1"/>
          </p:cNvSpPr>
          <p:nvPr>
            <p:ph type="title"/>
          </p:nvPr>
        </p:nvSpPr>
        <p:spPr>
          <a:xfrm>
            <a:off x="1257301" y="365125"/>
            <a:ext cx="10477499" cy="1325563"/>
          </a:xfrm>
        </p:spPr>
        <p:txBody>
          <a:bodyPr/>
          <a:lstStyle/>
          <a:p>
            <a:r>
              <a:rPr lang="hr-HR" smtClean="0"/>
              <a:t>Uredite stil naslova matrice</a:t>
            </a:r>
            <a:endParaRPr lang="hr-HR"/>
          </a:p>
        </p:txBody>
      </p:sp>
      <p:sp>
        <p:nvSpPr>
          <p:cNvPr id="3" name="Rezervirano mjesto teksta 2"/>
          <p:cNvSpPr>
            <a:spLocks noGrp="1"/>
          </p:cNvSpPr>
          <p:nvPr>
            <p:ph type="body" idx="1"/>
          </p:nvPr>
        </p:nvSpPr>
        <p:spPr>
          <a:xfrm>
            <a:off x="1257300" y="1681163"/>
            <a:ext cx="511782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Uredite stilove teksta matrice</a:t>
            </a:r>
          </a:p>
        </p:txBody>
      </p:sp>
      <p:sp>
        <p:nvSpPr>
          <p:cNvPr id="4" name="Rezervirano mjesto sadržaja 3"/>
          <p:cNvSpPr>
            <a:spLocks noGrp="1"/>
          </p:cNvSpPr>
          <p:nvPr>
            <p:ph sz="half" idx="2"/>
          </p:nvPr>
        </p:nvSpPr>
        <p:spPr>
          <a:xfrm>
            <a:off x="1257300" y="2505074"/>
            <a:ext cx="5117828" cy="3921125"/>
          </a:xfrm>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
        <p:nvSpPr>
          <p:cNvPr id="5" name="Rezervirano mjesto teksta 4"/>
          <p:cNvSpPr>
            <a:spLocks noGrp="1"/>
          </p:cNvSpPr>
          <p:nvPr>
            <p:ph type="body" sz="quarter" idx="3"/>
          </p:nvPr>
        </p:nvSpPr>
        <p:spPr>
          <a:xfrm>
            <a:off x="6591768" y="1681163"/>
            <a:ext cx="51430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r-HR" smtClean="0"/>
              <a:t>Uredite stilove teksta matrice</a:t>
            </a:r>
          </a:p>
        </p:txBody>
      </p:sp>
      <p:sp>
        <p:nvSpPr>
          <p:cNvPr id="6" name="Rezervirano mjesto sadržaja 5"/>
          <p:cNvSpPr>
            <a:spLocks noGrp="1"/>
          </p:cNvSpPr>
          <p:nvPr>
            <p:ph sz="quarter" idx="4"/>
          </p:nvPr>
        </p:nvSpPr>
        <p:spPr>
          <a:xfrm>
            <a:off x="6591768" y="2505074"/>
            <a:ext cx="5143032" cy="3921125"/>
          </a:xfrm>
        </p:spPr>
        <p:txBody>
          <a:bodyPr/>
          <a:lstStyle/>
          <a:p>
            <a:pPr lvl="0"/>
            <a:r>
              <a:rPr lang="hr-HR" smtClean="0"/>
              <a:t>Uredite stilove teksta matrice</a:t>
            </a:r>
          </a:p>
          <a:p>
            <a:pPr lvl="1"/>
            <a:r>
              <a:rPr lang="hr-HR" smtClean="0"/>
              <a:t>Druga razina</a:t>
            </a:r>
          </a:p>
          <a:p>
            <a:pPr lvl="2"/>
            <a:r>
              <a:rPr lang="hr-HR" smtClean="0"/>
              <a:t>Treća razina</a:t>
            </a:r>
          </a:p>
          <a:p>
            <a:pPr lvl="3"/>
            <a:r>
              <a:rPr lang="hr-HR" smtClean="0"/>
              <a:t>Četvrta razina</a:t>
            </a:r>
          </a:p>
          <a:p>
            <a:pPr lvl="4"/>
            <a:r>
              <a:rPr lang="hr-HR" smtClean="0"/>
              <a:t>Peta razina</a:t>
            </a:r>
            <a:endParaRPr lang="hr-HR"/>
          </a:p>
        </p:txBody>
      </p:sp>
    </p:spTree>
    <p:extLst>
      <p:ext uri="{BB962C8B-B14F-4D97-AF65-F5344CB8AC3E}">
        <p14:creationId xmlns:p14="http://schemas.microsoft.com/office/powerpoint/2010/main" val="1763073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Slika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zervirano mjesto naslova 1"/>
          <p:cNvSpPr>
            <a:spLocks noGrp="1"/>
          </p:cNvSpPr>
          <p:nvPr>
            <p:ph type="title"/>
          </p:nvPr>
        </p:nvSpPr>
        <p:spPr>
          <a:xfrm>
            <a:off x="1282700" y="365125"/>
            <a:ext cx="10566400" cy="1235075"/>
          </a:xfrm>
          <a:prstGeom prst="rect">
            <a:avLst/>
          </a:prstGeom>
        </p:spPr>
        <p:txBody>
          <a:bodyPr vert="horz" lIns="91440" tIns="45720" rIns="91440" bIns="45720" rtlCol="0" anchor="ctr">
            <a:normAutofit/>
          </a:bodyPr>
          <a:lstStyle/>
          <a:p>
            <a:r>
              <a:rPr lang="hr-HR" dirty="0" smtClean="0"/>
              <a:t>Uredite stil naslova matrice</a:t>
            </a:r>
            <a:endParaRPr lang="hr-HR" dirty="0"/>
          </a:p>
        </p:txBody>
      </p:sp>
      <p:sp>
        <p:nvSpPr>
          <p:cNvPr id="3" name="Rezervirano mjesto teksta 2"/>
          <p:cNvSpPr>
            <a:spLocks noGrp="1"/>
          </p:cNvSpPr>
          <p:nvPr>
            <p:ph type="body" idx="1"/>
          </p:nvPr>
        </p:nvSpPr>
        <p:spPr>
          <a:xfrm>
            <a:off x="1282700" y="1765300"/>
            <a:ext cx="10566400" cy="4724401"/>
          </a:xfrm>
          <a:prstGeom prst="rect">
            <a:avLst/>
          </a:prstGeom>
        </p:spPr>
        <p:txBody>
          <a:bodyPr vert="horz" lIns="91440" tIns="45720" rIns="91440" bIns="45720" rtlCol="0">
            <a:normAutofit/>
          </a:bodyPr>
          <a:lstStyle/>
          <a:p>
            <a:pPr lvl="0"/>
            <a:r>
              <a:rPr lang="hr-HR" dirty="0" smtClean="0"/>
              <a:t>Uredite stilove teksta matrice</a:t>
            </a:r>
          </a:p>
          <a:p>
            <a:pPr lvl="1"/>
            <a:r>
              <a:rPr lang="hr-HR" dirty="0" smtClean="0"/>
              <a:t>Druga razina</a:t>
            </a:r>
          </a:p>
          <a:p>
            <a:pPr lvl="2"/>
            <a:r>
              <a:rPr lang="hr-HR" dirty="0" smtClean="0"/>
              <a:t>Treća razina</a:t>
            </a:r>
          </a:p>
          <a:p>
            <a:pPr lvl="3"/>
            <a:r>
              <a:rPr lang="hr-HR" dirty="0" smtClean="0"/>
              <a:t>Četvrta razina</a:t>
            </a:r>
          </a:p>
          <a:p>
            <a:pPr lvl="4"/>
            <a:r>
              <a:rPr lang="hr-HR" dirty="0" smtClean="0"/>
              <a:t>Peta razina</a:t>
            </a:r>
            <a:endParaRPr lang="hr-HR" dirty="0"/>
          </a:p>
        </p:txBody>
      </p:sp>
    </p:spTree>
    <p:extLst>
      <p:ext uri="{BB962C8B-B14F-4D97-AF65-F5344CB8AC3E}">
        <p14:creationId xmlns:p14="http://schemas.microsoft.com/office/powerpoint/2010/main" val="5621350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b="1" kern="1200">
          <a:solidFill>
            <a:srgbClr val="AAC81E"/>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hyperlink" Target="https://creately.com/blog/diagrams/class-diagram-relationships/"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r-HR" dirty="0">
                <a:solidFill>
                  <a:schemeClr val="tx1"/>
                </a:solidFill>
              </a:rPr>
              <a:t>Programiranje – C++</a:t>
            </a:r>
          </a:p>
        </p:txBody>
      </p:sp>
      <p:sp>
        <p:nvSpPr>
          <p:cNvPr id="3" name="Subtitle 2"/>
          <p:cNvSpPr>
            <a:spLocks noGrp="1"/>
          </p:cNvSpPr>
          <p:nvPr>
            <p:ph type="subTitle" idx="1"/>
          </p:nvPr>
        </p:nvSpPr>
        <p:spPr/>
        <p:txBody>
          <a:bodyPr/>
          <a:lstStyle/>
          <a:p>
            <a:r>
              <a:rPr lang="hr-HR" dirty="0">
                <a:solidFill>
                  <a:schemeClr val="tx1"/>
                </a:solidFill>
              </a:rPr>
              <a:t>Objektno orijentirano modeliranje</a:t>
            </a:r>
          </a:p>
        </p:txBody>
      </p:sp>
    </p:spTree>
    <p:extLst>
      <p:ext uri="{BB962C8B-B14F-4D97-AF65-F5344CB8AC3E}">
        <p14:creationId xmlns:p14="http://schemas.microsoft.com/office/powerpoint/2010/main" val="2144839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a:xfrm>
            <a:off x="1282699" y="1593358"/>
            <a:ext cx="5418609" cy="4305166"/>
          </a:xfrm>
        </p:spPr>
        <p:txBody>
          <a:bodyPr>
            <a:normAutofit fontScale="85000" lnSpcReduction="10000"/>
          </a:bodyPr>
          <a:lstStyle/>
          <a:p>
            <a:pPr marL="514350" indent="-514350">
              <a:buFont typeface="+mj-lt"/>
              <a:buAutoNum type="arabicPeriod" startAt="5"/>
            </a:pPr>
            <a:r>
              <a:rPr lang="hr-HR" dirty="0"/>
              <a:t>Stvaranje dijagrama klasa</a:t>
            </a:r>
          </a:p>
          <a:p>
            <a:pPr lvl="1"/>
            <a:r>
              <a:rPr lang="hr-HR" dirty="0"/>
              <a:t>Naziv klase – početno slovo veliko, u jednini</a:t>
            </a:r>
          </a:p>
          <a:p>
            <a:pPr lvl="1"/>
            <a:r>
              <a:rPr lang="hr-HR" dirty="0"/>
              <a:t>Podatkovni članovi (atributi, varijable) – opisni nazivi, mogu opisati i tip podatka (razdvojeno znakom : ), i početnu vrijednost (</a:t>
            </a:r>
            <a:r>
              <a:rPr lang="hr-HR" dirty="0" err="1"/>
              <a:t>default</a:t>
            </a:r>
            <a:r>
              <a:rPr lang="hr-HR" dirty="0"/>
              <a:t>) nakon znaka =</a:t>
            </a:r>
          </a:p>
          <a:p>
            <a:pPr lvl="1"/>
            <a:r>
              <a:rPr lang="hr-HR" dirty="0"/>
              <a:t>Funkcijski članovi – opisni nazivi, malo početno slovo, ukoliko služe za izmjenu ili dohvaćanje vrijednosti atributa onda počinju </a:t>
            </a:r>
            <a:r>
              <a:rPr lang="hr-HR" dirty="0" err="1"/>
              <a:t>prefixom</a:t>
            </a:r>
            <a:r>
              <a:rPr lang="hr-HR" dirty="0"/>
              <a:t> (set i </a:t>
            </a:r>
            <a:r>
              <a:rPr lang="hr-HR" dirty="0" err="1"/>
              <a:t>get</a:t>
            </a:r>
            <a:r>
              <a:rPr lang="hr-HR" dirty="0"/>
              <a:t>), unutar zagrada možemo zapisati tip podataka parametara te povratni tip podataka (nakon znaka : )</a:t>
            </a:r>
          </a:p>
          <a:p>
            <a:pPr lvl="1"/>
            <a:r>
              <a:rPr lang="hr-HR" dirty="0"/>
              <a:t>ako prije člana napišemo znak – to označava da je taj član privatan (</a:t>
            </a:r>
            <a:r>
              <a:rPr lang="hr-HR" dirty="0" err="1"/>
              <a:t>private</a:t>
            </a:r>
            <a:r>
              <a:rPr lang="hr-HR" dirty="0"/>
              <a:t>), a ako napišemo znak + to označava da je član javan (</a:t>
            </a:r>
            <a:r>
              <a:rPr lang="hr-HR" dirty="0" err="1"/>
              <a:t>public</a:t>
            </a:r>
            <a:r>
              <a:rPr lang="hr-HR" dirty="0"/>
              <a:t>), znak # - </a:t>
            </a:r>
            <a:r>
              <a:rPr lang="hr-HR" dirty="0" err="1"/>
              <a:t>protected</a:t>
            </a:r>
            <a:endParaRPr lang="hr-HR" dirty="0"/>
          </a:p>
        </p:txBody>
      </p:sp>
      <p:sp>
        <p:nvSpPr>
          <p:cNvPr id="4" name="Pravokutnik 3"/>
          <p:cNvSpPr/>
          <p:nvPr/>
        </p:nvSpPr>
        <p:spPr>
          <a:xfrm>
            <a:off x="8405611" y="1413051"/>
            <a:ext cx="3593206" cy="4220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6" name="Ravni poveznik 5"/>
          <p:cNvCxnSpPr/>
          <p:nvPr/>
        </p:nvCxnSpPr>
        <p:spPr>
          <a:xfrm>
            <a:off x="8405611" y="2298138"/>
            <a:ext cx="35932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Ravni poveznik 7"/>
          <p:cNvCxnSpPr/>
          <p:nvPr/>
        </p:nvCxnSpPr>
        <p:spPr>
          <a:xfrm>
            <a:off x="8405611" y="4062543"/>
            <a:ext cx="359320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kstniOkvir 8"/>
          <p:cNvSpPr txBox="1"/>
          <p:nvPr/>
        </p:nvSpPr>
        <p:spPr>
          <a:xfrm>
            <a:off x="8714704" y="1690688"/>
            <a:ext cx="1218603" cy="369332"/>
          </a:xfrm>
          <a:prstGeom prst="rect">
            <a:avLst/>
          </a:prstGeom>
          <a:noFill/>
        </p:spPr>
        <p:txBody>
          <a:bodyPr wrap="none" rtlCol="0">
            <a:spAutoFit/>
          </a:bodyPr>
          <a:lstStyle/>
          <a:p>
            <a:r>
              <a:rPr lang="hr-HR" dirty="0"/>
              <a:t>Naziv klase</a:t>
            </a:r>
          </a:p>
        </p:txBody>
      </p:sp>
      <p:sp>
        <p:nvSpPr>
          <p:cNvPr id="10" name="TekstniOkvir 9"/>
          <p:cNvSpPr txBox="1"/>
          <p:nvPr/>
        </p:nvSpPr>
        <p:spPr>
          <a:xfrm>
            <a:off x="8714704" y="2460977"/>
            <a:ext cx="2823786" cy="646331"/>
          </a:xfrm>
          <a:prstGeom prst="rect">
            <a:avLst/>
          </a:prstGeom>
          <a:noFill/>
        </p:spPr>
        <p:txBody>
          <a:bodyPr wrap="none" rtlCol="0">
            <a:spAutoFit/>
          </a:bodyPr>
          <a:lstStyle/>
          <a:p>
            <a:r>
              <a:rPr lang="hr-HR" dirty="0"/>
              <a:t>Podatkovni članovi (atributi)</a:t>
            </a:r>
          </a:p>
          <a:p>
            <a:r>
              <a:rPr lang="hr-HR" dirty="0"/>
              <a:t> …</a:t>
            </a:r>
          </a:p>
        </p:txBody>
      </p:sp>
      <p:sp>
        <p:nvSpPr>
          <p:cNvPr id="23" name="TekstniOkvir 22"/>
          <p:cNvSpPr txBox="1"/>
          <p:nvPr/>
        </p:nvSpPr>
        <p:spPr>
          <a:xfrm>
            <a:off x="8714704" y="4334484"/>
            <a:ext cx="2858539" cy="646331"/>
          </a:xfrm>
          <a:prstGeom prst="rect">
            <a:avLst/>
          </a:prstGeom>
          <a:noFill/>
        </p:spPr>
        <p:txBody>
          <a:bodyPr wrap="none" rtlCol="0">
            <a:spAutoFit/>
          </a:bodyPr>
          <a:lstStyle/>
          <a:p>
            <a:r>
              <a:rPr lang="hr-HR" dirty="0"/>
              <a:t>Funkcijski članovi (operacije)</a:t>
            </a:r>
          </a:p>
          <a:p>
            <a:r>
              <a:rPr lang="hr-HR" dirty="0"/>
              <a:t> …</a:t>
            </a:r>
          </a:p>
        </p:txBody>
      </p:sp>
      <p:sp>
        <p:nvSpPr>
          <p:cNvPr id="21" name="TekstniOkvir 20"/>
          <p:cNvSpPr txBox="1"/>
          <p:nvPr/>
        </p:nvSpPr>
        <p:spPr>
          <a:xfrm>
            <a:off x="6697014" y="3914254"/>
            <a:ext cx="1532586" cy="369332"/>
          </a:xfrm>
          <a:prstGeom prst="rect">
            <a:avLst/>
          </a:prstGeom>
          <a:noFill/>
        </p:spPr>
        <p:txBody>
          <a:bodyPr wrap="square" rtlCol="0">
            <a:spAutoFit/>
          </a:bodyPr>
          <a:lstStyle/>
          <a:p>
            <a:r>
              <a:rPr lang="hr-HR" dirty="0"/>
              <a:t>Bilješka..</a:t>
            </a:r>
          </a:p>
        </p:txBody>
      </p:sp>
      <p:sp>
        <p:nvSpPr>
          <p:cNvPr id="25" name="Pravokutnik s jednim odsječenim kutom 24"/>
          <p:cNvSpPr/>
          <p:nvPr/>
        </p:nvSpPr>
        <p:spPr>
          <a:xfrm>
            <a:off x="6697014" y="3914254"/>
            <a:ext cx="1532586" cy="915323"/>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8" name="Pravokutni trokut 27"/>
          <p:cNvSpPr/>
          <p:nvPr/>
        </p:nvSpPr>
        <p:spPr>
          <a:xfrm>
            <a:off x="8079971" y="3914255"/>
            <a:ext cx="149629" cy="148288"/>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31" name="Ravni poveznik 30"/>
          <p:cNvCxnSpPr>
            <a:stCxn id="4" idx="1"/>
            <a:endCxn id="21" idx="0"/>
          </p:cNvCxnSpPr>
          <p:nvPr/>
        </p:nvCxnSpPr>
        <p:spPr>
          <a:xfrm flipH="1">
            <a:off x="7463307" y="3523409"/>
            <a:ext cx="942304" cy="3908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505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a:xfrm>
            <a:off x="1282700" y="1413051"/>
            <a:ext cx="5414314" cy="5142295"/>
          </a:xfrm>
        </p:spPr>
        <p:txBody>
          <a:bodyPr>
            <a:normAutofit/>
          </a:bodyPr>
          <a:lstStyle/>
          <a:p>
            <a:pPr marL="514350" indent="-514350">
              <a:buFont typeface="+mj-lt"/>
              <a:buAutoNum type="arabicPeriod" startAt="5"/>
            </a:pPr>
            <a:r>
              <a:rPr lang="hr-HR" dirty="0"/>
              <a:t>Stvaranje dijagrama klasa</a:t>
            </a:r>
          </a:p>
        </p:txBody>
      </p:sp>
      <p:sp>
        <p:nvSpPr>
          <p:cNvPr id="4" name="Pravokutnik 3"/>
          <p:cNvSpPr/>
          <p:nvPr/>
        </p:nvSpPr>
        <p:spPr>
          <a:xfrm>
            <a:off x="4114965" y="2018941"/>
            <a:ext cx="3593206" cy="4220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6" name="Ravni poveznik 5"/>
          <p:cNvCxnSpPr/>
          <p:nvPr/>
        </p:nvCxnSpPr>
        <p:spPr>
          <a:xfrm>
            <a:off x="4114965" y="2904028"/>
            <a:ext cx="35932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Ravni poveznik 7"/>
          <p:cNvCxnSpPr/>
          <p:nvPr/>
        </p:nvCxnSpPr>
        <p:spPr>
          <a:xfrm>
            <a:off x="4114965" y="4668433"/>
            <a:ext cx="359320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kstniOkvir 8"/>
          <p:cNvSpPr txBox="1"/>
          <p:nvPr/>
        </p:nvSpPr>
        <p:spPr>
          <a:xfrm>
            <a:off x="4424058" y="2296578"/>
            <a:ext cx="989502" cy="369332"/>
          </a:xfrm>
          <a:prstGeom prst="rect">
            <a:avLst/>
          </a:prstGeom>
          <a:noFill/>
        </p:spPr>
        <p:txBody>
          <a:bodyPr wrap="none" rtlCol="0">
            <a:spAutoFit/>
          </a:bodyPr>
          <a:lstStyle/>
          <a:p>
            <a:r>
              <a:rPr lang="hr-HR" dirty="0"/>
              <a:t>Proizvod</a:t>
            </a:r>
          </a:p>
        </p:txBody>
      </p:sp>
      <p:sp>
        <p:nvSpPr>
          <p:cNvPr id="10" name="TekstniOkvir 9"/>
          <p:cNvSpPr txBox="1"/>
          <p:nvPr/>
        </p:nvSpPr>
        <p:spPr>
          <a:xfrm>
            <a:off x="4114965" y="2915959"/>
            <a:ext cx="3593206" cy="1200329"/>
          </a:xfrm>
          <a:prstGeom prst="rect">
            <a:avLst/>
          </a:prstGeom>
          <a:noFill/>
        </p:spPr>
        <p:txBody>
          <a:bodyPr wrap="square" rtlCol="0">
            <a:spAutoFit/>
          </a:bodyPr>
          <a:lstStyle/>
          <a:p>
            <a:r>
              <a:rPr lang="hr-HR" dirty="0"/>
              <a:t>- naziv : </a:t>
            </a:r>
            <a:r>
              <a:rPr lang="hr-HR" dirty="0" err="1"/>
              <a:t>String</a:t>
            </a:r>
            <a:r>
              <a:rPr lang="hr-HR" dirty="0"/>
              <a:t> = „Novi proizvod”</a:t>
            </a:r>
          </a:p>
          <a:p>
            <a:r>
              <a:rPr lang="hr-HR" dirty="0"/>
              <a:t>- </a:t>
            </a:r>
            <a:r>
              <a:rPr lang="hr-HR" dirty="0" err="1"/>
              <a:t>je_aktivan</a:t>
            </a:r>
            <a:r>
              <a:rPr lang="hr-HR" dirty="0"/>
              <a:t>: </a:t>
            </a:r>
            <a:r>
              <a:rPr lang="hr-HR" dirty="0" err="1"/>
              <a:t>Boolean</a:t>
            </a:r>
            <a:endParaRPr lang="hr-HR" dirty="0"/>
          </a:p>
          <a:p>
            <a:r>
              <a:rPr lang="hr-HR" dirty="0"/>
              <a:t>- </a:t>
            </a:r>
            <a:r>
              <a:rPr lang="hr-HR" dirty="0" err="1"/>
              <a:t>datum_lansiranja</a:t>
            </a:r>
            <a:r>
              <a:rPr lang="hr-HR" dirty="0"/>
              <a:t>: Date</a:t>
            </a:r>
          </a:p>
          <a:p>
            <a:r>
              <a:rPr lang="hr-HR" dirty="0"/>
              <a:t>- </a:t>
            </a:r>
            <a:r>
              <a:rPr lang="hr-HR" dirty="0" err="1"/>
              <a:t>serijski_broj</a:t>
            </a:r>
            <a:r>
              <a:rPr lang="hr-HR" dirty="0"/>
              <a:t>: </a:t>
            </a:r>
            <a:r>
              <a:rPr lang="hr-HR" dirty="0" err="1"/>
              <a:t>Integer</a:t>
            </a:r>
            <a:endParaRPr lang="hr-HR" dirty="0"/>
          </a:p>
        </p:txBody>
      </p:sp>
      <p:sp>
        <p:nvSpPr>
          <p:cNvPr id="23" name="TekstniOkvir 22"/>
          <p:cNvSpPr txBox="1"/>
          <p:nvPr/>
        </p:nvSpPr>
        <p:spPr>
          <a:xfrm>
            <a:off x="4114965" y="4668434"/>
            <a:ext cx="3593205" cy="1477328"/>
          </a:xfrm>
          <a:prstGeom prst="rect">
            <a:avLst/>
          </a:prstGeom>
          <a:noFill/>
        </p:spPr>
        <p:txBody>
          <a:bodyPr wrap="square" rtlCol="0">
            <a:spAutoFit/>
          </a:bodyPr>
          <a:lstStyle/>
          <a:p>
            <a:r>
              <a:rPr lang="hr-HR" dirty="0"/>
              <a:t>+ </a:t>
            </a:r>
            <a:r>
              <a:rPr lang="hr-HR" dirty="0" err="1"/>
              <a:t>get_naziv</a:t>
            </a:r>
            <a:r>
              <a:rPr lang="hr-HR" dirty="0"/>
              <a:t> () : </a:t>
            </a:r>
            <a:r>
              <a:rPr lang="hr-HR" dirty="0" err="1"/>
              <a:t>String</a:t>
            </a:r>
            <a:endParaRPr lang="hr-HR" dirty="0"/>
          </a:p>
          <a:p>
            <a:r>
              <a:rPr lang="hr-HR" dirty="0"/>
              <a:t>+ </a:t>
            </a:r>
            <a:r>
              <a:rPr lang="hr-HR" dirty="0" err="1"/>
              <a:t>set:aktivan</a:t>
            </a:r>
            <a:r>
              <a:rPr lang="hr-HR" dirty="0"/>
              <a:t> (</a:t>
            </a:r>
            <a:r>
              <a:rPr lang="hr-HR" dirty="0" err="1"/>
              <a:t>Boolean</a:t>
            </a:r>
            <a:r>
              <a:rPr lang="hr-HR" dirty="0"/>
              <a:t>)</a:t>
            </a:r>
          </a:p>
          <a:p>
            <a:r>
              <a:rPr lang="hr-HR" dirty="0"/>
              <a:t>+ </a:t>
            </a:r>
            <a:r>
              <a:rPr lang="hr-HR" dirty="0" err="1"/>
              <a:t>get_detalji_proizvoda</a:t>
            </a:r>
            <a:r>
              <a:rPr lang="hr-HR" dirty="0"/>
              <a:t>() : </a:t>
            </a:r>
            <a:r>
              <a:rPr lang="hr-HR" dirty="0" err="1"/>
              <a:t>String</a:t>
            </a:r>
            <a:endParaRPr lang="hr-HR" dirty="0"/>
          </a:p>
          <a:p>
            <a:r>
              <a:rPr lang="hr-HR" dirty="0"/>
              <a:t>+ </a:t>
            </a:r>
            <a:r>
              <a:rPr lang="hr-HR" dirty="0" err="1"/>
              <a:t>prikaz_proizvoda</a:t>
            </a:r>
            <a:r>
              <a:rPr lang="hr-HR" dirty="0"/>
              <a:t>()</a:t>
            </a:r>
          </a:p>
          <a:p>
            <a:r>
              <a:rPr lang="hr-HR" dirty="0"/>
              <a:t>- </a:t>
            </a:r>
            <a:r>
              <a:rPr lang="hr-HR" dirty="0" err="1"/>
              <a:t>oblik_detalja_proizvoda</a:t>
            </a:r>
            <a:r>
              <a:rPr lang="hr-HR" dirty="0"/>
              <a:t>() : </a:t>
            </a:r>
            <a:r>
              <a:rPr lang="hr-HR" dirty="0" err="1"/>
              <a:t>String</a:t>
            </a:r>
            <a:endParaRPr lang="hr-HR" dirty="0"/>
          </a:p>
        </p:txBody>
      </p:sp>
      <p:sp>
        <p:nvSpPr>
          <p:cNvPr id="21" name="TekstniOkvir 20"/>
          <p:cNvSpPr txBox="1"/>
          <p:nvPr/>
        </p:nvSpPr>
        <p:spPr>
          <a:xfrm>
            <a:off x="2406368" y="4520144"/>
            <a:ext cx="1532586" cy="369332"/>
          </a:xfrm>
          <a:prstGeom prst="rect">
            <a:avLst/>
          </a:prstGeom>
          <a:noFill/>
        </p:spPr>
        <p:txBody>
          <a:bodyPr wrap="square" rtlCol="0">
            <a:spAutoFit/>
          </a:bodyPr>
          <a:lstStyle/>
          <a:p>
            <a:r>
              <a:rPr lang="hr-HR" dirty="0"/>
              <a:t>Bilješka..</a:t>
            </a:r>
          </a:p>
        </p:txBody>
      </p:sp>
      <p:sp>
        <p:nvSpPr>
          <p:cNvPr id="25" name="Pravokutnik s jednim odsječenim kutom 24"/>
          <p:cNvSpPr/>
          <p:nvPr/>
        </p:nvSpPr>
        <p:spPr>
          <a:xfrm>
            <a:off x="2406368" y="4520144"/>
            <a:ext cx="1532586" cy="915323"/>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8" name="Pravokutni trokut 27"/>
          <p:cNvSpPr/>
          <p:nvPr/>
        </p:nvSpPr>
        <p:spPr>
          <a:xfrm>
            <a:off x="3789325" y="4520145"/>
            <a:ext cx="149629" cy="148288"/>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31" name="Ravni poveznik 30"/>
          <p:cNvCxnSpPr>
            <a:stCxn id="4" idx="1"/>
            <a:endCxn id="21" idx="0"/>
          </p:cNvCxnSpPr>
          <p:nvPr/>
        </p:nvCxnSpPr>
        <p:spPr>
          <a:xfrm flipH="1">
            <a:off x="3172661" y="4129299"/>
            <a:ext cx="942304" cy="3908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kstniOkvir 6"/>
          <p:cNvSpPr txBox="1"/>
          <p:nvPr/>
        </p:nvSpPr>
        <p:spPr>
          <a:xfrm>
            <a:off x="8187397" y="2018941"/>
            <a:ext cx="3166403" cy="477054"/>
          </a:xfrm>
          <a:prstGeom prst="rect">
            <a:avLst/>
          </a:prstGeom>
          <a:noFill/>
        </p:spPr>
        <p:txBody>
          <a:bodyPr wrap="square" rtlCol="0">
            <a:spAutoFit/>
          </a:bodyPr>
          <a:lstStyle/>
          <a:p>
            <a:r>
              <a:rPr lang="hr-HR" sz="2500" dirty="0"/>
              <a:t>https://www.draw.io/</a:t>
            </a:r>
          </a:p>
        </p:txBody>
      </p:sp>
    </p:spTree>
    <p:extLst>
      <p:ext uri="{BB962C8B-B14F-4D97-AF65-F5344CB8AC3E}">
        <p14:creationId xmlns:p14="http://schemas.microsoft.com/office/powerpoint/2010/main" val="3942431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pretvaranje dijagrama u kod</a:t>
            </a:r>
          </a:p>
        </p:txBody>
      </p:sp>
      <p:sp>
        <p:nvSpPr>
          <p:cNvPr id="4" name="Pravokutnik 3"/>
          <p:cNvSpPr/>
          <p:nvPr/>
        </p:nvSpPr>
        <p:spPr>
          <a:xfrm>
            <a:off x="1595909" y="1665288"/>
            <a:ext cx="3593206" cy="42207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5" name="Ravni poveznik 4"/>
          <p:cNvCxnSpPr/>
          <p:nvPr/>
        </p:nvCxnSpPr>
        <p:spPr>
          <a:xfrm>
            <a:off x="1595909" y="2744472"/>
            <a:ext cx="35932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p:cNvCxnSpPr/>
          <p:nvPr/>
        </p:nvCxnSpPr>
        <p:spPr>
          <a:xfrm>
            <a:off x="1595909" y="4508877"/>
            <a:ext cx="359320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kstniOkvir 6"/>
          <p:cNvSpPr txBox="1"/>
          <p:nvPr/>
        </p:nvSpPr>
        <p:spPr>
          <a:xfrm>
            <a:off x="1595909" y="2005936"/>
            <a:ext cx="3593205" cy="369332"/>
          </a:xfrm>
          <a:prstGeom prst="rect">
            <a:avLst/>
          </a:prstGeom>
          <a:noFill/>
        </p:spPr>
        <p:txBody>
          <a:bodyPr wrap="square" rtlCol="0">
            <a:spAutoFit/>
          </a:bodyPr>
          <a:lstStyle/>
          <a:p>
            <a:pPr algn="ctr"/>
            <a:r>
              <a:rPr lang="hr-HR" dirty="0" err="1"/>
              <a:t>Spaceship</a:t>
            </a:r>
            <a:endParaRPr lang="hr-HR" dirty="0"/>
          </a:p>
        </p:txBody>
      </p:sp>
      <p:sp>
        <p:nvSpPr>
          <p:cNvPr id="8" name="TekstniOkvir 7"/>
          <p:cNvSpPr txBox="1"/>
          <p:nvPr/>
        </p:nvSpPr>
        <p:spPr>
          <a:xfrm>
            <a:off x="1595909" y="2756403"/>
            <a:ext cx="3593206" cy="1200329"/>
          </a:xfrm>
          <a:prstGeom prst="rect">
            <a:avLst/>
          </a:prstGeom>
          <a:noFill/>
        </p:spPr>
        <p:txBody>
          <a:bodyPr wrap="square" rtlCol="0">
            <a:spAutoFit/>
          </a:bodyPr>
          <a:lstStyle/>
          <a:p>
            <a:r>
              <a:rPr lang="hr-HR" dirty="0"/>
              <a:t>+ </a:t>
            </a:r>
            <a:r>
              <a:rPr lang="hr-HR" dirty="0" err="1"/>
              <a:t>name</a:t>
            </a:r>
            <a:r>
              <a:rPr lang="hr-HR" dirty="0"/>
              <a:t> : </a:t>
            </a:r>
            <a:r>
              <a:rPr lang="hr-HR" dirty="0" err="1"/>
              <a:t>String</a:t>
            </a:r>
            <a:endParaRPr lang="hr-HR" dirty="0"/>
          </a:p>
          <a:p>
            <a:r>
              <a:rPr lang="hr-HR" dirty="0"/>
              <a:t>-  </a:t>
            </a:r>
            <a:r>
              <a:rPr lang="hr-HR" dirty="0" err="1"/>
              <a:t>shield_strength</a:t>
            </a:r>
            <a:r>
              <a:rPr lang="hr-HR" dirty="0"/>
              <a:t>: </a:t>
            </a:r>
            <a:r>
              <a:rPr lang="hr-HR" dirty="0" err="1"/>
              <a:t>Integer</a:t>
            </a:r>
            <a:endParaRPr lang="hr-HR" dirty="0"/>
          </a:p>
          <a:p>
            <a:endParaRPr lang="hr-HR" dirty="0"/>
          </a:p>
          <a:p>
            <a:r>
              <a:rPr lang="hr-HR" dirty="0"/>
              <a:t>…</a:t>
            </a:r>
          </a:p>
        </p:txBody>
      </p:sp>
      <p:sp>
        <p:nvSpPr>
          <p:cNvPr id="9" name="TekstniOkvir 8"/>
          <p:cNvSpPr txBox="1"/>
          <p:nvPr/>
        </p:nvSpPr>
        <p:spPr>
          <a:xfrm>
            <a:off x="1595909" y="4508878"/>
            <a:ext cx="3593205" cy="1200329"/>
          </a:xfrm>
          <a:prstGeom prst="rect">
            <a:avLst/>
          </a:prstGeom>
          <a:noFill/>
        </p:spPr>
        <p:txBody>
          <a:bodyPr wrap="square" rtlCol="0">
            <a:spAutoFit/>
          </a:bodyPr>
          <a:lstStyle/>
          <a:p>
            <a:r>
              <a:rPr lang="hr-HR" dirty="0"/>
              <a:t>+ </a:t>
            </a:r>
            <a:r>
              <a:rPr lang="hr-HR" dirty="0" err="1"/>
              <a:t>fire</a:t>
            </a:r>
            <a:r>
              <a:rPr lang="hr-HR" dirty="0"/>
              <a:t>(): </a:t>
            </a:r>
            <a:r>
              <a:rPr lang="hr-HR" dirty="0" err="1"/>
              <a:t>String</a:t>
            </a:r>
            <a:endParaRPr lang="hr-HR" dirty="0"/>
          </a:p>
          <a:p>
            <a:r>
              <a:rPr lang="hr-HR" dirty="0"/>
              <a:t>+ </a:t>
            </a:r>
            <a:r>
              <a:rPr lang="hr-HR" dirty="0" err="1"/>
              <a:t>reduce_shields</a:t>
            </a:r>
            <a:r>
              <a:rPr lang="hr-HR" dirty="0"/>
              <a:t>(</a:t>
            </a:r>
            <a:r>
              <a:rPr lang="hr-HR" dirty="0" err="1"/>
              <a:t>Integer</a:t>
            </a:r>
            <a:r>
              <a:rPr lang="hr-HR" dirty="0"/>
              <a:t>)</a:t>
            </a:r>
          </a:p>
          <a:p>
            <a:endParaRPr lang="hr-HR" dirty="0"/>
          </a:p>
          <a:p>
            <a:r>
              <a:rPr lang="hr-HR" dirty="0"/>
              <a:t>…</a:t>
            </a:r>
          </a:p>
        </p:txBody>
      </p:sp>
      <p:pic>
        <p:nvPicPr>
          <p:cNvPr id="14" name="Slika 13"/>
          <p:cNvPicPr>
            <a:picLocks noChangeAspect="1"/>
          </p:cNvPicPr>
          <p:nvPr/>
        </p:nvPicPr>
        <p:blipFill rotWithShape="1">
          <a:blip r:embed="rId2"/>
          <a:srcRect b="37664"/>
          <a:stretch/>
        </p:blipFill>
        <p:spPr>
          <a:xfrm>
            <a:off x="5914658" y="1665288"/>
            <a:ext cx="5187388" cy="4177880"/>
          </a:xfrm>
          <a:prstGeom prst="rect">
            <a:avLst/>
          </a:prstGeom>
        </p:spPr>
      </p:pic>
    </p:spTree>
    <p:extLst>
      <p:ext uri="{BB962C8B-B14F-4D97-AF65-F5344CB8AC3E}">
        <p14:creationId xmlns:p14="http://schemas.microsoft.com/office/powerpoint/2010/main" val="35939457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pretvaranje dijagrama u kod</a:t>
            </a:r>
          </a:p>
        </p:txBody>
      </p:sp>
      <p:sp>
        <p:nvSpPr>
          <p:cNvPr id="3" name="Rezervirano mjesto sadržaja 2"/>
          <p:cNvSpPr>
            <a:spLocks noGrp="1"/>
          </p:cNvSpPr>
          <p:nvPr>
            <p:ph idx="1"/>
          </p:nvPr>
        </p:nvSpPr>
        <p:spPr>
          <a:xfrm>
            <a:off x="1282700" y="1825625"/>
            <a:ext cx="6201312" cy="4351338"/>
          </a:xfrm>
        </p:spPr>
        <p:txBody>
          <a:bodyPr/>
          <a:lstStyle/>
          <a:p>
            <a:pPr algn="just"/>
            <a:r>
              <a:rPr lang="hr-HR" dirty="0"/>
              <a:t>Dodajemo konstruktor koji postavlja početne vrijednosti</a:t>
            </a:r>
          </a:p>
          <a:p>
            <a:pPr algn="just"/>
            <a:r>
              <a:rPr lang="hr-HR" dirty="0"/>
              <a:t>Preopterećeni konstruktor (</a:t>
            </a:r>
            <a:r>
              <a:rPr lang="hr-HR" dirty="0" err="1"/>
              <a:t>overloaded</a:t>
            </a:r>
            <a:r>
              <a:rPr lang="hr-HR" dirty="0"/>
              <a:t> </a:t>
            </a:r>
            <a:r>
              <a:rPr lang="hr-HR" dirty="0" err="1"/>
              <a:t>constructor</a:t>
            </a:r>
            <a:r>
              <a:rPr lang="hr-HR" dirty="0"/>
              <a:t>) u slučaju da želimo odmah definirati naziv broda</a:t>
            </a:r>
          </a:p>
        </p:txBody>
      </p:sp>
      <p:pic>
        <p:nvPicPr>
          <p:cNvPr id="11" name="Slika 10"/>
          <p:cNvPicPr>
            <a:picLocks noChangeAspect="1"/>
          </p:cNvPicPr>
          <p:nvPr/>
        </p:nvPicPr>
        <p:blipFill>
          <a:blip r:embed="rId2"/>
          <a:stretch>
            <a:fillRect/>
          </a:stretch>
        </p:blipFill>
        <p:spPr>
          <a:xfrm>
            <a:off x="7582487" y="1873571"/>
            <a:ext cx="4217897" cy="3204865"/>
          </a:xfrm>
          <a:prstGeom prst="rect">
            <a:avLst/>
          </a:prstGeom>
        </p:spPr>
      </p:pic>
    </p:spTree>
    <p:extLst>
      <p:ext uri="{BB962C8B-B14F-4D97-AF65-F5344CB8AC3E}">
        <p14:creationId xmlns:p14="http://schemas.microsoft.com/office/powerpoint/2010/main" val="7208526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design </a:t>
            </a:r>
            <a:r>
              <a:rPr lang="hr-HR" dirty="0" err="1"/>
              <a:t>patterns</a:t>
            </a:r>
            <a:endParaRPr lang="hr-HR" dirty="0"/>
          </a:p>
        </p:txBody>
      </p:sp>
      <p:sp>
        <p:nvSpPr>
          <p:cNvPr id="3" name="Rezervirano mjesto sadržaja 2"/>
          <p:cNvSpPr>
            <a:spLocks noGrp="1"/>
          </p:cNvSpPr>
          <p:nvPr>
            <p:ph idx="1"/>
          </p:nvPr>
        </p:nvSpPr>
        <p:spPr/>
        <p:txBody>
          <a:bodyPr/>
          <a:lstStyle/>
          <a:p>
            <a:r>
              <a:rPr lang="hr-HR" dirty="0" err="1"/>
              <a:t>Singleton</a:t>
            </a:r>
            <a:endParaRPr lang="hr-HR" dirty="0"/>
          </a:p>
          <a:p>
            <a:pPr lvl="1"/>
            <a:r>
              <a:rPr lang="hr-HR" dirty="0"/>
              <a:t>Klasa mora imati samo jednu instancu (samo jedan objekt)</a:t>
            </a:r>
          </a:p>
          <a:p>
            <a:pPr lvl="1"/>
            <a:r>
              <a:rPr lang="hr-HR" dirty="0"/>
              <a:t>Mora imati samo jedan način pristupa</a:t>
            </a:r>
          </a:p>
        </p:txBody>
      </p:sp>
      <p:pic>
        <p:nvPicPr>
          <p:cNvPr id="4" name="Slika 3"/>
          <p:cNvPicPr>
            <a:picLocks noChangeAspect="1"/>
          </p:cNvPicPr>
          <p:nvPr/>
        </p:nvPicPr>
        <p:blipFill>
          <a:blip r:embed="rId2"/>
          <a:stretch>
            <a:fillRect/>
          </a:stretch>
        </p:blipFill>
        <p:spPr>
          <a:xfrm>
            <a:off x="320026" y="3251580"/>
            <a:ext cx="3955440" cy="3252251"/>
          </a:xfrm>
          <a:prstGeom prst="rect">
            <a:avLst/>
          </a:prstGeom>
        </p:spPr>
      </p:pic>
      <p:pic>
        <p:nvPicPr>
          <p:cNvPr id="5" name="Slika 4"/>
          <p:cNvPicPr>
            <a:picLocks noChangeAspect="1"/>
          </p:cNvPicPr>
          <p:nvPr/>
        </p:nvPicPr>
        <p:blipFill>
          <a:blip r:embed="rId3"/>
          <a:stretch>
            <a:fillRect/>
          </a:stretch>
        </p:blipFill>
        <p:spPr>
          <a:xfrm>
            <a:off x="4793639" y="3251580"/>
            <a:ext cx="7111815" cy="3484071"/>
          </a:xfrm>
          <a:prstGeom prst="rect">
            <a:avLst/>
          </a:prstGeom>
        </p:spPr>
      </p:pic>
    </p:spTree>
    <p:extLst>
      <p:ext uri="{BB962C8B-B14F-4D97-AF65-F5344CB8AC3E}">
        <p14:creationId xmlns:p14="http://schemas.microsoft.com/office/powerpoint/2010/main" val="38868215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načela OO dizajna</a:t>
            </a:r>
          </a:p>
        </p:txBody>
      </p:sp>
      <p:sp>
        <p:nvSpPr>
          <p:cNvPr id="3" name="Rezervirano mjesto sadržaja 2"/>
          <p:cNvSpPr>
            <a:spLocks noGrp="1"/>
          </p:cNvSpPr>
          <p:nvPr>
            <p:ph idx="1"/>
          </p:nvPr>
        </p:nvSpPr>
        <p:spPr>
          <a:xfrm>
            <a:off x="1282700" y="1339403"/>
            <a:ext cx="10656016" cy="5318974"/>
          </a:xfrm>
        </p:spPr>
        <p:txBody>
          <a:bodyPr>
            <a:normAutofit lnSpcReduction="10000"/>
          </a:bodyPr>
          <a:lstStyle/>
          <a:p>
            <a:pPr algn="just"/>
            <a:r>
              <a:rPr lang="hr-HR" dirty="0"/>
              <a:t>SOLID</a:t>
            </a:r>
          </a:p>
          <a:p>
            <a:pPr lvl="1" algn="just"/>
            <a:r>
              <a:rPr lang="hr-HR" dirty="0"/>
              <a:t>S – Single </a:t>
            </a:r>
            <a:r>
              <a:rPr lang="hr-HR" dirty="0" err="1"/>
              <a:t>Responsibility</a:t>
            </a:r>
            <a:r>
              <a:rPr lang="hr-HR" dirty="0"/>
              <a:t> </a:t>
            </a:r>
            <a:r>
              <a:rPr lang="hr-HR" dirty="0" err="1"/>
              <a:t>Principle</a:t>
            </a:r>
            <a:r>
              <a:rPr lang="hr-HR" dirty="0"/>
              <a:t> – objekt bi trebao imati samo jedan razlog zašto postoji (ne stvaramo ogromne objekte koji imaju puno zadataka, niti razdvajamo povezane funkcionalnosti na više objekata), objekt treba biti „odgovoran” sam za sebe</a:t>
            </a:r>
          </a:p>
          <a:p>
            <a:pPr lvl="1" algn="just"/>
            <a:r>
              <a:rPr lang="hr-HR" dirty="0"/>
              <a:t>O – Open / </a:t>
            </a:r>
            <a:r>
              <a:rPr lang="hr-HR" dirty="0" err="1"/>
              <a:t>Closed</a:t>
            </a:r>
            <a:r>
              <a:rPr lang="hr-HR" dirty="0"/>
              <a:t> </a:t>
            </a:r>
            <a:r>
              <a:rPr lang="hr-HR" dirty="0" err="1"/>
              <a:t>Principle</a:t>
            </a:r>
            <a:r>
              <a:rPr lang="hr-HR" dirty="0"/>
              <a:t> – otvoren za dodavanje, zatvoren za izmjene (dodajemo nove funkcionalnosti, ali ne izmjenjujemo kod koji već funkcionira)</a:t>
            </a:r>
          </a:p>
          <a:p>
            <a:pPr lvl="1" algn="just"/>
            <a:r>
              <a:rPr lang="hr-HR" dirty="0"/>
              <a:t>L – </a:t>
            </a:r>
            <a:r>
              <a:rPr lang="hr-HR" dirty="0" err="1"/>
              <a:t>Liskov</a:t>
            </a:r>
            <a:r>
              <a:rPr lang="hr-HR" dirty="0"/>
              <a:t> </a:t>
            </a:r>
            <a:r>
              <a:rPr lang="hr-HR" dirty="0" err="1"/>
              <a:t>Substitution</a:t>
            </a:r>
            <a:r>
              <a:rPr lang="hr-HR" dirty="0"/>
              <a:t> </a:t>
            </a:r>
            <a:r>
              <a:rPr lang="hr-HR" dirty="0" err="1"/>
              <a:t>Principle</a:t>
            </a:r>
            <a:r>
              <a:rPr lang="hr-HR" dirty="0"/>
              <a:t> – objekti </a:t>
            </a:r>
            <a:r>
              <a:rPr lang="hr-HR" dirty="0" err="1"/>
              <a:t>podklase</a:t>
            </a:r>
            <a:r>
              <a:rPr lang="hr-HR" dirty="0"/>
              <a:t> moraju podržavati svojstva </a:t>
            </a:r>
            <a:r>
              <a:rPr lang="hr-HR" dirty="0" err="1"/>
              <a:t>superklase</a:t>
            </a:r>
            <a:r>
              <a:rPr lang="hr-HR" dirty="0"/>
              <a:t> (</a:t>
            </a:r>
            <a:r>
              <a:rPr lang="hr-HR" dirty="0" err="1"/>
              <a:t>class</a:t>
            </a:r>
            <a:r>
              <a:rPr lang="hr-HR" dirty="0"/>
              <a:t> Auto {vozi(); </a:t>
            </a:r>
            <a:r>
              <a:rPr lang="hr-HR" dirty="0" err="1"/>
              <a:t>mijenjajBrzinu</a:t>
            </a:r>
            <a:r>
              <a:rPr lang="hr-HR" dirty="0"/>
              <a:t>();} </a:t>
            </a:r>
            <a:r>
              <a:rPr lang="hr-HR" dirty="0" err="1"/>
              <a:t>class</a:t>
            </a:r>
            <a:r>
              <a:rPr lang="hr-HR" dirty="0"/>
              <a:t> </a:t>
            </a:r>
            <a:r>
              <a:rPr lang="hr-HR" dirty="0" err="1"/>
              <a:t>ElektričniAuto</a:t>
            </a:r>
            <a:r>
              <a:rPr lang="hr-HR" dirty="0"/>
              <a:t> -&gt; vozi() </a:t>
            </a:r>
            <a:r>
              <a:rPr lang="hr-HR" dirty="0">
                <a:sym typeface="Wingdings" panose="05000000000000000000" pitchFamily="2" charset="2"/>
              </a:rPr>
              <a:t>, </a:t>
            </a:r>
            <a:r>
              <a:rPr lang="hr-HR" dirty="0" err="1">
                <a:sym typeface="Wingdings" panose="05000000000000000000" pitchFamily="2" charset="2"/>
              </a:rPr>
              <a:t>mijenjajBrzinu</a:t>
            </a:r>
            <a:r>
              <a:rPr lang="hr-HR" dirty="0">
                <a:sym typeface="Wingdings" panose="05000000000000000000" pitchFamily="2" charset="2"/>
              </a:rPr>
              <a:t>() ) – ako se ovo pravilo krši onda </a:t>
            </a:r>
            <a:r>
              <a:rPr lang="hr-HR" dirty="0" err="1">
                <a:sym typeface="Wingdings" panose="05000000000000000000" pitchFamily="2" charset="2"/>
              </a:rPr>
              <a:t>podklasa</a:t>
            </a:r>
            <a:r>
              <a:rPr lang="hr-HR" dirty="0">
                <a:sym typeface="Wingdings" panose="05000000000000000000" pitchFamily="2" charset="2"/>
              </a:rPr>
              <a:t> nije „prava” </a:t>
            </a:r>
            <a:r>
              <a:rPr lang="hr-HR" dirty="0" err="1">
                <a:sym typeface="Wingdings" panose="05000000000000000000" pitchFamily="2" charset="2"/>
              </a:rPr>
              <a:t>podlkasa</a:t>
            </a:r>
            <a:r>
              <a:rPr lang="hr-HR" dirty="0">
                <a:sym typeface="Wingdings" panose="05000000000000000000" pitchFamily="2" charset="2"/>
              </a:rPr>
              <a:t> </a:t>
            </a:r>
            <a:r>
              <a:rPr lang="hr-HR" dirty="0" err="1">
                <a:sym typeface="Wingdings" panose="05000000000000000000" pitchFamily="2" charset="2"/>
              </a:rPr>
              <a:t>superklase</a:t>
            </a:r>
            <a:endParaRPr lang="hr-HR" dirty="0"/>
          </a:p>
          <a:p>
            <a:pPr lvl="1" algn="just"/>
            <a:r>
              <a:rPr lang="hr-HR" dirty="0"/>
              <a:t>I – </a:t>
            </a:r>
            <a:r>
              <a:rPr lang="hr-HR" dirty="0" err="1"/>
              <a:t>Interface</a:t>
            </a:r>
            <a:r>
              <a:rPr lang="hr-HR" dirty="0"/>
              <a:t> </a:t>
            </a:r>
            <a:r>
              <a:rPr lang="hr-HR" dirty="0" err="1"/>
              <a:t>segregation</a:t>
            </a:r>
            <a:r>
              <a:rPr lang="hr-HR" dirty="0"/>
              <a:t> </a:t>
            </a:r>
            <a:r>
              <a:rPr lang="hr-HR" dirty="0" err="1"/>
              <a:t>Principle</a:t>
            </a:r>
            <a:r>
              <a:rPr lang="hr-HR" dirty="0"/>
              <a:t> – više specifičnih sučelja je bolje od jednog općenitog (manje funkcija koje klasa mora implementirati unutar jednog sučelja – </a:t>
            </a:r>
            <a:r>
              <a:rPr lang="hr-HR" dirty="0" err="1"/>
              <a:t>interface</a:t>
            </a:r>
            <a:r>
              <a:rPr lang="hr-HR" dirty="0"/>
              <a:t>-a)</a:t>
            </a:r>
          </a:p>
          <a:p>
            <a:pPr lvl="1" algn="just"/>
            <a:r>
              <a:rPr lang="hr-HR" dirty="0"/>
              <a:t>D – </a:t>
            </a:r>
            <a:r>
              <a:rPr lang="hr-HR" dirty="0" err="1"/>
              <a:t>Dependency</a:t>
            </a:r>
            <a:r>
              <a:rPr lang="hr-HR" dirty="0"/>
              <a:t> </a:t>
            </a:r>
            <a:r>
              <a:rPr lang="hr-HR" dirty="0" err="1"/>
              <a:t>Inversion</a:t>
            </a:r>
            <a:r>
              <a:rPr lang="hr-HR" dirty="0"/>
              <a:t> </a:t>
            </a:r>
            <a:r>
              <a:rPr lang="hr-HR" dirty="0" err="1"/>
              <a:t>Principle</a:t>
            </a:r>
            <a:r>
              <a:rPr lang="hr-HR" dirty="0"/>
              <a:t> – kod treba ovisiti o apstrakcijama, ne o konkretizacijama</a:t>
            </a:r>
          </a:p>
        </p:txBody>
      </p:sp>
    </p:spTree>
    <p:extLst>
      <p:ext uri="{BB962C8B-B14F-4D97-AF65-F5344CB8AC3E}">
        <p14:creationId xmlns:p14="http://schemas.microsoft.com/office/powerpoint/2010/main" val="9556831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načela OO dizajna</a:t>
            </a:r>
          </a:p>
        </p:txBody>
      </p:sp>
      <p:pic>
        <p:nvPicPr>
          <p:cNvPr id="4" name="09 03. Introduction to SOLID principl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66169" y="1600200"/>
            <a:ext cx="8399462" cy="4724400"/>
          </a:xfrm>
        </p:spPr>
      </p:pic>
    </p:spTree>
    <p:extLst>
      <p:ext uri="{BB962C8B-B14F-4D97-AF65-F5344CB8AC3E}">
        <p14:creationId xmlns:p14="http://schemas.microsoft.com/office/powerpoint/2010/main" val="3063381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smtClean="0"/>
              <a:t>Odnosi između klasa</a:t>
            </a:r>
            <a:endParaRPr lang="hr-HR" dirty="0"/>
          </a:p>
        </p:txBody>
      </p:sp>
      <p:sp>
        <p:nvSpPr>
          <p:cNvPr id="3" name="Rezervirano mjesto sadržaja 2"/>
          <p:cNvSpPr>
            <a:spLocks noGrp="1"/>
          </p:cNvSpPr>
          <p:nvPr>
            <p:ph idx="1"/>
          </p:nvPr>
        </p:nvSpPr>
        <p:spPr/>
        <p:txBody>
          <a:bodyPr>
            <a:normAutofit/>
          </a:bodyPr>
          <a:lstStyle/>
          <a:p>
            <a:r>
              <a:rPr lang="hr-HR" dirty="0" smtClean="0">
                <a:hlinkClick r:id="rId2"/>
              </a:rPr>
              <a:t>https</a:t>
            </a:r>
            <a:r>
              <a:rPr lang="hr-HR" dirty="0">
                <a:hlinkClick r:id="rId2"/>
              </a:rPr>
              <a:t>://creately.com/blog/diagrams/class-diagram-relationships</a:t>
            </a:r>
            <a:r>
              <a:rPr lang="hr-HR" dirty="0" smtClean="0">
                <a:hlinkClick r:id="rId2"/>
              </a:rPr>
              <a:t>/</a:t>
            </a:r>
            <a:endParaRPr lang="hr-HR" dirty="0" smtClean="0"/>
          </a:p>
        </p:txBody>
      </p:sp>
    </p:spTree>
    <p:extLst>
      <p:ext uri="{BB962C8B-B14F-4D97-AF65-F5344CB8AC3E}">
        <p14:creationId xmlns:p14="http://schemas.microsoft.com/office/powerpoint/2010/main" val="3404272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endParaRPr lang="hr-HR"/>
          </a:p>
        </p:txBody>
      </p:sp>
      <p:pic>
        <p:nvPicPr>
          <p:cNvPr id="4" name="Rezervirano mjesto sadržaja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60832"/>
            <a:ext cx="12192000" cy="7799832"/>
          </a:xfrm>
        </p:spPr>
      </p:pic>
    </p:spTree>
    <p:extLst>
      <p:ext uri="{BB962C8B-B14F-4D97-AF65-F5344CB8AC3E}">
        <p14:creationId xmlns:p14="http://schemas.microsoft.com/office/powerpoint/2010/main" val="3713747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p:txBody>
          <a:bodyPr>
            <a:normAutofit fontScale="92500" lnSpcReduction="10000"/>
          </a:bodyPr>
          <a:lstStyle/>
          <a:p>
            <a:pPr marL="514350" indent="-514350">
              <a:buFont typeface="+mj-lt"/>
              <a:buAutoNum type="arabicPeriod"/>
            </a:pPr>
            <a:r>
              <a:rPr lang="hr-HR" dirty="0"/>
              <a:t>Zahtjevi aplikacije</a:t>
            </a:r>
          </a:p>
          <a:p>
            <a:pPr lvl="1"/>
            <a:r>
              <a:rPr lang="hr-HR" dirty="0"/>
              <a:t>što aplikacija radi, koji problem rješava</a:t>
            </a:r>
          </a:p>
          <a:p>
            <a:pPr marL="514350" indent="-514350">
              <a:buFont typeface="+mj-lt"/>
              <a:buAutoNum type="arabicPeriod"/>
            </a:pPr>
            <a:r>
              <a:rPr lang="hr-HR" dirty="0"/>
              <a:t>Opisivanje aplikacije</a:t>
            </a:r>
          </a:p>
          <a:p>
            <a:pPr lvl="1"/>
            <a:r>
              <a:rPr lang="hr-HR" dirty="0"/>
              <a:t>opisivanje aplikacije, kako ju koristiti, </a:t>
            </a:r>
            <a:r>
              <a:rPr lang="hr-HR" i="1" dirty="0"/>
              <a:t>use </a:t>
            </a:r>
            <a:r>
              <a:rPr lang="hr-HR" i="1" dirty="0" err="1"/>
              <a:t>cases</a:t>
            </a:r>
            <a:r>
              <a:rPr lang="hr-HR" dirty="0"/>
              <a:t>,  </a:t>
            </a:r>
            <a:r>
              <a:rPr lang="hr-HR" i="1" dirty="0" err="1"/>
              <a:t>user</a:t>
            </a:r>
            <a:r>
              <a:rPr lang="hr-HR" i="1" dirty="0"/>
              <a:t> </a:t>
            </a:r>
            <a:r>
              <a:rPr lang="hr-HR" i="1" dirty="0" err="1"/>
              <a:t>stories</a:t>
            </a:r>
            <a:r>
              <a:rPr lang="hr-HR" dirty="0"/>
              <a:t>, nacrt korisničkog sučelja (ukoliko je potrebno)</a:t>
            </a:r>
          </a:p>
          <a:p>
            <a:pPr marL="514350" indent="-514350">
              <a:buFont typeface="+mj-lt"/>
              <a:buAutoNum type="arabicPeriod"/>
            </a:pPr>
            <a:r>
              <a:rPr lang="hr-HR" dirty="0"/>
              <a:t>Identificiranje glavnih objekata (klasa)</a:t>
            </a:r>
          </a:p>
          <a:p>
            <a:pPr lvl="1"/>
            <a:r>
              <a:rPr lang="hr-HR" dirty="0"/>
              <a:t>odabir važnih ideja, koncepata, „stvari” u aplikaciji te otklanjanje nebitnih</a:t>
            </a:r>
          </a:p>
          <a:p>
            <a:pPr marL="514350" indent="-514350">
              <a:buFont typeface="+mj-lt"/>
              <a:buAutoNum type="arabicPeriod"/>
            </a:pPr>
            <a:r>
              <a:rPr lang="hr-HR" dirty="0"/>
              <a:t>Identificiranje i opisivanje interakcija</a:t>
            </a:r>
          </a:p>
          <a:p>
            <a:pPr lvl="1"/>
            <a:r>
              <a:rPr lang="hr-HR" dirty="0"/>
              <a:t>opisivanje interakcija između prethodno identificiranih objekata, kako komuniciraju, što prenose, kakvo je njihovo „ponašanje”</a:t>
            </a:r>
          </a:p>
          <a:p>
            <a:pPr marL="514350" indent="-514350">
              <a:buFont typeface="+mj-lt"/>
              <a:buAutoNum type="arabicPeriod"/>
            </a:pPr>
            <a:r>
              <a:rPr lang="hr-HR" dirty="0"/>
              <a:t>Stvaranje dijagrama klasa</a:t>
            </a:r>
          </a:p>
          <a:p>
            <a:pPr lvl="1"/>
            <a:r>
              <a:rPr lang="hr-HR" dirty="0"/>
              <a:t>grafički prikaz klasa i njihovih veza (u ovom dijelu treba znati nasljeđivanje, </a:t>
            </a:r>
            <a:r>
              <a:rPr lang="hr-HR" dirty="0" err="1"/>
              <a:t>polimorfizam</a:t>
            </a:r>
            <a:r>
              <a:rPr lang="hr-HR" dirty="0"/>
              <a:t>, itd.)</a:t>
            </a:r>
          </a:p>
        </p:txBody>
      </p:sp>
    </p:spTree>
    <p:extLst>
      <p:ext uri="{BB962C8B-B14F-4D97-AF65-F5344CB8AC3E}">
        <p14:creationId xmlns:p14="http://schemas.microsoft.com/office/powerpoint/2010/main" val="2520996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p:txBody>
          <a:bodyPr>
            <a:normAutofit/>
          </a:bodyPr>
          <a:lstStyle/>
          <a:p>
            <a:pPr marL="514350" indent="-514350">
              <a:buFont typeface="+mj-lt"/>
              <a:buAutoNum type="arabicPeriod"/>
            </a:pPr>
            <a:r>
              <a:rPr lang="hr-HR" dirty="0"/>
              <a:t>Zahtjevi aplikacije</a:t>
            </a:r>
          </a:p>
          <a:p>
            <a:pPr marL="971550" lvl="1" indent="-514350">
              <a:buFont typeface="+mj-lt"/>
              <a:buAutoNum type="arabicPeriod"/>
            </a:pPr>
            <a:r>
              <a:rPr lang="hr-HR" dirty="0"/>
              <a:t>funkcijski zahtjevi (koja su svojstva, radnje) – što aplikacija radi</a:t>
            </a:r>
          </a:p>
          <a:p>
            <a:pPr lvl="2"/>
            <a:r>
              <a:rPr lang="hr-HR" dirty="0"/>
              <a:t>što funkcija </a:t>
            </a:r>
            <a:r>
              <a:rPr lang="hr-HR" b="1" u="sng" dirty="0"/>
              <a:t>mora</a:t>
            </a:r>
            <a:r>
              <a:rPr lang="hr-HR" dirty="0"/>
              <a:t>, a ne što bi mogla raditi</a:t>
            </a:r>
          </a:p>
          <a:p>
            <a:pPr lvl="2"/>
            <a:r>
              <a:rPr lang="hr-HR" dirty="0"/>
              <a:t>npr. Program mora </a:t>
            </a:r>
            <a:r>
              <a:rPr lang="hr-HR" b="1" dirty="0"/>
              <a:t>omogućiti korisniku pretraživanje po prezimenu</a:t>
            </a:r>
            <a:r>
              <a:rPr lang="hr-HR" dirty="0"/>
              <a:t>.</a:t>
            </a:r>
            <a:endParaRPr lang="hr-HR" b="1" dirty="0"/>
          </a:p>
          <a:p>
            <a:pPr marL="1428750" lvl="2" indent="-514350">
              <a:buFont typeface="+mj-lt"/>
              <a:buAutoNum type="arabicPeriod"/>
            </a:pPr>
            <a:endParaRPr lang="hr-HR" dirty="0"/>
          </a:p>
          <a:p>
            <a:pPr marL="971550" lvl="1" indent="-514350">
              <a:buFont typeface="+mj-lt"/>
              <a:buAutoNum type="arabicPeriod"/>
            </a:pPr>
            <a:r>
              <a:rPr lang="hr-HR" dirty="0" err="1"/>
              <a:t>nefunkcijski</a:t>
            </a:r>
            <a:r>
              <a:rPr lang="hr-HR" dirty="0"/>
              <a:t> zahtjevi (što je još potrebno)</a:t>
            </a:r>
          </a:p>
          <a:p>
            <a:pPr lvl="2"/>
            <a:r>
              <a:rPr lang="hr-HR" dirty="0"/>
              <a:t>pomoć, pravni zahtjevi, performanse, podrška, sigurnost</a:t>
            </a:r>
          </a:p>
          <a:p>
            <a:pPr lvl="2"/>
            <a:r>
              <a:rPr lang="hr-HR" dirty="0"/>
              <a:t>npr. sustav mora </a:t>
            </a:r>
            <a:r>
              <a:rPr lang="hr-HR" b="1" dirty="0"/>
              <a:t>pružiti rezultate pretrage unutar 2 sekunde, </a:t>
            </a:r>
            <a:r>
              <a:rPr lang="hr-HR" dirty="0"/>
              <a:t>svi vanjski materijali moraju </a:t>
            </a:r>
            <a:r>
              <a:rPr lang="hr-HR" b="1" dirty="0"/>
              <a:t>imati izjavu o autorskim pravima</a:t>
            </a:r>
          </a:p>
        </p:txBody>
      </p:sp>
    </p:spTree>
    <p:extLst>
      <p:ext uri="{BB962C8B-B14F-4D97-AF65-F5344CB8AC3E}">
        <p14:creationId xmlns:p14="http://schemas.microsoft.com/office/powerpoint/2010/main" val="3916430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p:txBody>
          <a:bodyPr>
            <a:normAutofit lnSpcReduction="10000"/>
          </a:bodyPr>
          <a:lstStyle/>
          <a:p>
            <a:pPr marL="514350" indent="-514350">
              <a:buFont typeface="+mj-lt"/>
              <a:buAutoNum type="arabicPeriod" startAt="2"/>
            </a:pPr>
            <a:r>
              <a:rPr lang="hr-HR" dirty="0"/>
              <a:t>Opisivanje aplikacije</a:t>
            </a:r>
          </a:p>
          <a:p>
            <a:pPr lvl="1"/>
            <a:r>
              <a:rPr lang="hr-HR" dirty="0"/>
              <a:t>pišemo „svakodnevnim” jezikom</a:t>
            </a:r>
          </a:p>
          <a:p>
            <a:pPr lvl="1"/>
            <a:r>
              <a:rPr lang="hr-HR" dirty="0"/>
              <a:t>kako korisnik postiže određeni cilj putem naše aplikacije</a:t>
            </a:r>
          </a:p>
          <a:p>
            <a:pPr lvl="1"/>
            <a:r>
              <a:rPr lang="hr-HR" dirty="0"/>
              <a:t>use </a:t>
            </a:r>
            <a:r>
              <a:rPr lang="hr-HR" dirty="0" err="1"/>
              <a:t>cases</a:t>
            </a:r>
            <a:r>
              <a:rPr lang="hr-HR" dirty="0"/>
              <a:t>:</a:t>
            </a:r>
          </a:p>
          <a:p>
            <a:pPr lvl="2"/>
            <a:r>
              <a:rPr lang="hr-HR" dirty="0"/>
              <a:t>Naslov (title) – što je cilj? (npr. </a:t>
            </a:r>
            <a:r>
              <a:rPr lang="hr-HR" b="1" dirty="0"/>
              <a:t>Registriraj</a:t>
            </a:r>
            <a:r>
              <a:rPr lang="hr-HR" dirty="0"/>
              <a:t> novog člana, </a:t>
            </a:r>
            <a:r>
              <a:rPr lang="hr-HR" b="1" dirty="0"/>
              <a:t>prenesi </a:t>
            </a:r>
            <a:r>
              <a:rPr lang="hr-HR" dirty="0"/>
              <a:t>sredstva, itd.)</a:t>
            </a:r>
          </a:p>
          <a:p>
            <a:pPr lvl="2"/>
            <a:r>
              <a:rPr lang="hr-HR" dirty="0"/>
              <a:t>Lik (</a:t>
            </a:r>
            <a:r>
              <a:rPr lang="hr-HR" dirty="0" err="1"/>
              <a:t>actor</a:t>
            </a:r>
            <a:r>
              <a:rPr lang="hr-HR" dirty="0"/>
              <a:t>) – tko želi postići cilj? (npr. korisnik, administrator, sustav, itd.)</a:t>
            </a:r>
          </a:p>
          <a:p>
            <a:pPr lvl="2"/>
            <a:r>
              <a:rPr lang="hr-HR" dirty="0"/>
              <a:t>Scenarij (</a:t>
            </a:r>
            <a:r>
              <a:rPr lang="hr-HR" dirty="0" err="1"/>
              <a:t>scenario</a:t>
            </a:r>
            <a:r>
              <a:rPr lang="hr-HR" dirty="0"/>
              <a:t>) – kako se cilj postiže? (npr. kupac ubacuje proizvode u košaricu, potvrđuje svoju narudžbu, upisuje podatke o dostavi i plaćanju, sustav verificira uplatu i daje korisniku broj narudžbe po kojoj može pratiti stanje narudžbe, sustav šalje korisniku detalje narudžbe e-mailom)</a:t>
            </a:r>
          </a:p>
          <a:p>
            <a:pPr lvl="2"/>
            <a:r>
              <a:rPr lang="hr-HR" dirty="0"/>
              <a:t>Dodaci (</a:t>
            </a:r>
            <a:r>
              <a:rPr lang="hr-HR" dirty="0" err="1"/>
              <a:t>extensions</a:t>
            </a:r>
            <a:r>
              <a:rPr lang="hr-HR" dirty="0"/>
              <a:t>) – što ako nešto zapne (npr. opiši što ako uneseni podaci nisu ispravni)</a:t>
            </a:r>
          </a:p>
          <a:p>
            <a:pPr marL="914400" lvl="2" indent="0">
              <a:buNone/>
            </a:pPr>
            <a:endParaRPr lang="hr-HR" dirty="0"/>
          </a:p>
          <a:p>
            <a:pPr marL="457200" lvl="1" indent="0">
              <a:buNone/>
            </a:pPr>
            <a:r>
              <a:rPr lang="hr-HR" b="1" dirty="0"/>
              <a:t>Zadatak:</a:t>
            </a:r>
            <a:r>
              <a:rPr lang="hr-HR" dirty="0"/>
              <a:t> napišite 2,3 use </a:t>
            </a:r>
            <a:r>
              <a:rPr lang="hr-HR" dirty="0" err="1"/>
              <a:t>case</a:t>
            </a:r>
            <a:r>
              <a:rPr lang="hr-HR" dirty="0"/>
              <a:t>-a za neki mogući servis (Internet bankarstvo, web shop, online knjižnica, itd.)</a:t>
            </a:r>
            <a:endParaRPr lang="hr-HR" b="1" dirty="0"/>
          </a:p>
        </p:txBody>
      </p:sp>
    </p:spTree>
    <p:extLst>
      <p:ext uri="{BB962C8B-B14F-4D97-AF65-F5344CB8AC3E}">
        <p14:creationId xmlns:p14="http://schemas.microsoft.com/office/powerpoint/2010/main" val="2025381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p:txBody>
          <a:bodyPr>
            <a:normAutofit/>
          </a:bodyPr>
          <a:lstStyle/>
          <a:p>
            <a:pPr marL="514350" indent="-514350">
              <a:buFont typeface="+mj-lt"/>
              <a:buAutoNum type="arabicPeriod" startAt="2"/>
            </a:pPr>
            <a:r>
              <a:rPr lang="hr-HR" dirty="0"/>
              <a:t>Opisivanje aplikacije</a:t>
            </a:r>
          </a:p>
          <a:p>
            <a:pPr lvl="1"/>
            <a:r>
              <a:rPr lang="hr-HR" dirty="0" err="1"/>
              <a:t>user</a:t>
            </a:r>
            <a:r>
              <a:rPr lang="hr-HR" dirty="0"/>
              <a:t> </a:t>
            </a:r>
            <a:r>
              <a:rPr lang="hr-HR" dirty="0" err="1"/>
              <a:t>stories</a:t>
            </a:r>
            <a:r>
              <a:rPr lang="hr-HR" dirty="0"/>
              <a:t>:</a:t>
            </a:r>
          </a:p>
          <a:p>
            <a:pPr lvl="2"/>
            <a:r>
              <a:rPr lang="hr-HR" dirty="0"/>
              <a:t>Kratke rečenice o tome tko će htjeti napraviti neku radnju kako bi nešto postigao</a:t>
            </a:r>
          </a:p>
          <a:p>
            <a:pPr marL="914400" lvl="2" indent="0">
              <a:buNone/>
            </a:pPr>
            <a:endParaRPr lang="hr-HR" dirty="0"/>
          </a:p>
          <a:p>
            <a:pPr marL="914400" lvl="2" indent="0">
              <a:buNone/>
            </a:pPr>
            <a:r>
              <a:rPr lang="hr-HR" b="1" dirty="0"/>
              <a:t>Kao</a:t>
            </a:r>
            <a:r>
              <a:rPr lang="hr-HR" dirty="0"/>
              <a:t> .. </a:t>
            </a:r>
            <a:r>
              <a:rPr lang="hr-HR" i="1" dirty="0"/>
              <a:t>vrsta korisnika </a:t>
            </a:r>
            <a:r>
              <a:rPr lang="hr-HR" dirty="0"/>
              <a:t>(kupac u dućanu, korisnik, itd.)</a:t>
            </a:r>
          </a:p>
          <a:p>
            <a:pPr marL="914400" lvl="2" indent="0">
              <a:buNone/>
            </a:pPr>
            <a:r>
              <a:rPr lang="hr-HR" b="1" dirty="0"/>
              <a:t>Želim</a:t>
            </a:r>
            <a:r>
              <a:rPr lang="hr-HR" dirty="0"/>
              <a:t> .. </a:t>
            </a:r>
            <a:r>
              <a:rPr lang="hr-HR" i="1" dirty="0"/>
              <a:t>cilj</a:t>
            </a:r>
            <a:r>
              <a:rPr lang="hr-HR" dirty="0"/>
              <a:t> (isprintati kupon online)</a:t>
            </a:r>
          </a:p>
          <a:p>
            <a:pPr marL="914400" lvl="2" indent="0">
              <a:buNone/>
            </a:pPr>
            <a:r>
              <a:rPr lang="hr-HR" b="1" dirty="0"/>
              <a:t>Kako </a:t>
            </a:r>
            <a:r>
              <a:rPr lang="hr-HR" dirty="0"/>
              <a:t>.. </a:t>
            </a:r>
            <a:r>
              <a:rPr lang="hr-HR" i="1" dirty="0"/>
              <a:t>razlog</a:t>
            </a:r>
            <a:r>
              <a:rPr lang="hr-HR" dirty="0"/>
              <a:t> (ne bi morao kupiti novine / imati reklamne brošure)</a:t>
            </a:r>
          </a:p>
          <a:p>
            <a:pPr marL="914400" lvl="2" indent="0">
              <a:buNone/>
            </a:pPr>
            <a:endParaRPr lang="hr-HR" b="1" dirty="0"/>
          </a:p>
          <a:p>
            <a:pPr marL="457200" lvl="1" indent="0">
              <a:buNone/>
            </a:pPr>
            <a:r>
              <a:rPr lang="hr-HR" b="1" dirty="0"/>
              <a:t>Zadatak: </a:t>
            </a:r>
            <a:r>
              <a:rPr lang="hr-HR" dirty="0"/>
              <a:t>Smislite nekoliko </a:t>
            </a:r>
            <a:r>
              <a:rPr lang="hr-HR" dirty="0" err="1"/>
              <a:t>user</a:t>
            </a:r>
            <a:r>
              <a:rPr lang="hr-HR" dirty="0"/>
              <a:t> story-a za neki servis (Internet bankarstvo, web shop, online knjižnica, itd.)</a:t>
            </a:r>
            <a:endParaRPr lang="hr-HR" b="1" dirty="0"/>
          </a:p>
        </p:txBody>
      </p:sp>
    </p:spTree>
    <p:extLst>
      <p:ext uri="{BB962C8B-B14F-4D97-AF65-F5344CB8AC3E}">
        <p14:creationId xmlns:p14="http://schemas.microsoft.com/office/powerpoint/2010/main" val="2260964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p:txBody>
          <a:bodyPr>
            <a:normAutofit/>
          </a:bodyPr>
          <a:lstStyle/>
          <a:p>
            <a:pPr marL="514350" indent="-514350">
              <a:buFont typeface="+mj-lt"/>
              <a:buAutoNum type="arabicPeriod" startAt="3"/>
            </a:pPr>
            <a:r>
              <a:rPr lang="hr-HR" dirty="0"/>
              <a:t>Identificiranje klasa</a:t>
            </a:r>
          </a:p>
          <a:p>
            <a:pPr lvl="1"/>
            <a:r>
              <a:rPr lang="hr-HR" dirty="0"/>
              <a:t>Ispisivanje imenica iz use </a:t>
            </a:r>
            <a:r>
              <a:rPr lang="hr-HR" dirty="0" err="1"/>
              <a:t>case</a:t>
            </a:r>
            <a:r>
              <a:rPr lang="hr-HR" dirty="0"/>
              <a:t> scenarija</a:t>
            </a:r>
          </a:p>
          <a:p>
            <a:pPr lvl="2"/>
            <a:r>
              <a:rPr lang="hr-HR" dirty="0"/>
              <a:t>npr. </a:t>
            </a:r>
            <a:r>
              <a:rPr lang="hr-HR" u="sng" dirty="0"/>
              <a:t>kupac</a:t>
            </a:r>
            <a:r>
              <a:rPr lang="hr-HR" dirty="0"/>
              <a:t> ubacuje </a:t>
            </a:r>
            <a:r>
              <a:rPr lang="hr-HR" u="sng" dirty="0"/>
              <a:t>proizvode</a:t>
            </a:r>
            <a:r>
              <a:rPr lang="hr-HR" dirty="0"/>
              <a:t> u </a:t>
            </a:r>
            <a:r>
              <a:rPr lang="hr-HR" u="sng" dirty="0"/>
              <a:t>košaricu</a:t>
            </a:r>
            <a:r>
              <a:rPr lang="hr-HR" dirty="0"/>
              <a:t>, potvrđuje svoju </a:t>
            </a:r>
            <a:r>
              <a:rPr lang="hr-HR" u="sng" dirty="0"/>
              <a:t>narudžbu</a:t>
            </a:r>
            <a:r>
              <a:rPr lang="hr-HR" dirty="0"/>
              <a:t>, upisuje podatke o </a:t>
            </a:r>
            <a:r>
              <a:rPr lang="hr-HR" u="sng" dirty="0"/>
              <a:t>dostavi</a:t>
            </a:r>
            <a:r>
              <a:rPr lang="hr-HR" dirty="0"/>
              <a:t> i </a:t>
            </a:r>
            <a:r>
              <a:rPr lang="hr-HR" u="sng" dirty="0"/>
              <a:t>plaćanju</a:t>
            </a:r>
            <a:r>
              <a:rPr lang="hr-HR" dirty="0"/>
              <a:t>, sustav verificira </a:t>
            </a:r>
            <a:r>
              <a:rPr lang="hr-HR" u="sng" dirty="0"/>
              <a:t>uplatu</a:t>
            </a:r>
            <a:r>
              <a:rPr lang="hr-HR" dirty="0"/>
              <a:t> i daje korisniku </a:t>
            </a:r>
            <a:r>
              <a:rPr lang="hr-HR" u="sng" dirty="0"/>
              <a:t>broj narudžbe</a:t>
            </a:r>
            <a:r>
              <a:rPr lang="hr-HR" dirty="0"/>
              <a:t> po kojoj može pratiti </a:t>
            </a:r>
            <a:r>
              <a:rPr lang="hr-HR" u="sng" dirty="0"/>
              <a:t>stanje narudžbe</a:t>
            </a:r>
            <a:r>
              <a:rPr lang="hr-HR" dirty="0"/>
              <a:t>, sustav šalje korisniku </a:t>
            </a:r>
            <a:r>
              <a:rPr lang="hr-HR" u="sng" dirty="0"/>
              <a:t>detalje narudžbe</a:t>
            </a:r>
            <a:r>
              <a:rPr lang="hr-HR" dirty="0"/>
              <a:t> </a:t>
            </a:r>
            <a:r>
              <a:rPr lang="hr-HR" u="sng" dirty="0"/>
              <a:t>e-mailom</a:t>
            </a:r>
            <a:r>
              <a:rPr lang="hr-HR" dirty="0"/>
              <a:t> korisnik,</a:t>
            </a:r>
          </a:p>
          <a:p>
            <a:pPr lvl="2"/>
            <a:r>
              <a:rPr lang="hr-HR" dirty="0"/>
              <a:t>kupac, proizvod, košarica, narudžba, dostava, plaćanje, uplata, broj narudžbe, stanje narudžbe, detalji narudžbe, e-mail</a:t>
            </a:r>
          </a:p>
          <a:p>
            <a:pPr marL="1371600" lvl="2" indent="-457200">
              <a:buFont typeface="+mj-lt"/>
              <a:buAutoNum type="arabicPeriod"/>
            </a:pPr>
            <a:r>
              <a:rPr lang="hr-HR" dirty="0"/>
              <a:t>neke imenice se odnose na istu stvar (npr. uplata i plaćanje) pa ćemo ih spojiti u jednu</a:t>
            </a:r>
          </a:p>
          <a:p>
            <a:pPr marL="1371600" lvl="2" indent="-457200">
              <a:buFont typeface="+mj-lt"/>
              <a:buAutoNum type="arabicPeriod"/>
            </a:pPr>
            <a:r>
              <a:rPr lang="hr-HR" dirty="0"/>
              <a:t>otkrivamo neke atribute (i izbacujemo ih, npr. stanje narudžbe)</a:t>
            </a:r>
          </a:p>
          <a:p>
            <a:pPr marL="1371600" lvl="2" indent="-457200">
              <a:buFont typeface="+mj-lt"/>
              <a:buAutoNum type="arabicPeriod"/>
            </a:pPr>
            <a:r>
              <a:rPr lang="hr-HR" dirty="0"/>
              <a:t>iz onoga što je ostalo stvaramo konceptualni model objekata</a:t>
            </a:r>
          </a:p>
          <a:p>
            <a:pPr lvl="2"/>
            <a:endParaRPr lang="hr-HR" dirty="0"/>
          </a:p>
        </p:txBody>
      </p:sp>
    </p:spTree>
    <p:extLst>
      <p:ext uri="{BB962C8B-B14F-4D97-AF65-F5344CB8AC3E}">
        <p14:creationId xmlns:p14="http://schemas.microsoft.com/office/powerpoint/2010/main" val="30304633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a:xfrm>
            <a:off x="1282700" y="1823479"/>
            <a:ext cx="3853287" cy="4351338"/>
          </a:xfrm>
        </p:spPr>
        <p:txBody>
          <a:bodyPr>
            <a:normAutofit/>
          </a:bodyPr>
          <a:lstStyle/>
          <a:p>
            <a:pPr marL="514350" indent="-514350">
              <a:buFont typeface="+mj-lt"/>
              <a:buAutoNum type="arabicPeriod" startAt="3"/>
            </a:pPr>
            <a:r>
              <a:rPr lang="hr-HR" dirty="0"/>
              <a:t>Identificiranje klasa</a:t>
            </a:r>
          </a:p>
          <a:p>
            <a:pPr lvl="1"/>
            <a:r>
              <a:rPr lang="hr-HR" dirty="0"/>
              <a:t>Konceptualni model objekata</a:t>
            </a:r>
          </a:p>
          <a:p>
            <a:pPr lvl="2"/>
            <a:r>
              <a:rPr lang="hr-HR" dirty="0"/>
              <a:t>kupac, proizvod, košarica, narudžba, dostava, plaćanje, e-mail</a:t>
            </a:r>
          </a:p>
        </p:txBody>
      </p:sp>
      <p:sp>
        <p:nvSpPr>
          <p:cNvPr id="4" name="Pravokutnik 3"/>
          <p:cNvSpPr/>
          <p:nvPr/>
        </p:nvSpPr>
        <p:spPr>
          <a:xfrm>
            <a:off x="5587284" y="3200434"/>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Dostava</a:t>
            </a:r>
          </a:p>
        </p:txBody>
      </p:sp>
      <p:sp>
        <p:nvSpPr>
          <p:cNvPr id="5" name="Pravokutnik 4"/>
          <p:cNvSpPr/>
          <p:nvPr/>
        </p:nvSpPr>
        <p:spPr>
          <a:xfrm>
            <a:off x="7841623" y="1852474"/>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Proizvod</a:t>
            </a:r>
          </a:p>
        </p:txBody>
      </p:sp>
      <p:sp>
        <p:nvSpPr>
          <p:cNvPr id="6" name="Pravokutnik 5"/>
          <p:cNvSpPr/>
          <p:nvPr/>
        </p:nvSpPr>
        <p:spPr>
          <a:xfrm>
            <a:off x="10095962" y="1852474"/>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Košarica</a:t>
            </a:r>
          </a:p>
        </p:txBody>
      </p:sp>
      <p:sp>
        <p:nvSpPr>
          <p:cNvPr id="7" name="Pravokutnik 6"/>
          <p:cNvSpPr/>
          <p:nvPr/>
        </p:nvSpPr>
        <p:spPr>
          <a:xfrm>
            <a:off x="7841623" y="3200434"/>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Narudžba</a:t>
            </a:r>
          </a:p>
        </p:txBody>
      </p:sp>
      <p:sp>
        <p:nvSpPr>
          <p:cNvPr id="8" name="Pravokutnik 7"/>
          <p:cNvSpPr/>
          <p:nvPr/>
        </p:nvSpPr>
        <p:spPr>
          <a:xfrm>
            <a:off x="5587284" y="4523721"/>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E-mail</a:t>
            </a:r>
          </a:p>
        </p:txBody>
      </p:sp>
      <p:sp>
        <p:nvSpPr>
          <p:cNvPr id="9" name="Pravokutnik 8"/>
          <p:cNvSpPr/>
          <p:nvPr/>
        </p:nvSpPr>
        <p:spPr>
          <a:xfrm>
            <a:off x="5587284" y="1857795"/>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Kupac</a:t>
            </a:r>
          </a:p>
        </p:txBody>
      </p:sp>
      <p:sp>
        <p:nvSpPr>
          <p:cNvPr id="10" name="Pravokutnik 9"/>
          <p:cNvSpPr/>
          <p:nvPr/>
        </p:nvSpPr>
        <p:spPr>
          <a:xfrm>
            <a:off x="10095962" y="3190758"/>
            <a:ext cx="1803042" cy="88864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Plaćanje</a:t>
            </a:r>
          </a:p>
        </p:txBody>
      </p:sp>
    </p:spTree>
    <p:extLst>
      <p:ext uri="{BB962C8B-B14F-4D97-AF65-F5344CB8AC3E}">
        <p14:creationId xmlns:p14="http://schemas.microsoft.com/office/powerpoint/2010/main" val="1721636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a:xfrm>
            <a:off x="1282699" y="1393014"/>
            <a:ext cx="10285745" cy="4673827"/>
          </a:xfrm>
        </p:spPr>
        <p:txBody>
          <a:bodyPr>
            <a:normAutofit/>
          </a:bodyPr>
          <a:lstStyle/>
          <a:p>
            <a:pPr marL="514350" indent="-514350">
              <a:buFont typeface="+mj-lt"/>
              <a:buAutoNum type="arabicPeriod" startAt="4"/>
            </a:pPr>
            <a:r>
              <a:rPr lang="hr-HR" dirty="0"/>
              <a:t>Identificiranje i opisivanje interakcija</a:t>
            </a:r>
          </a:p>
          <a:p>
            <a:pPr lvl="1"/>
            <a:r>
              <a:rPr lang="hr-HR" dirty="0"/>
              <a:t>spajamo objekte koji su u interakciji</a:t>
            </a:r>
          </a:p>
          <a:p>
            <a:pPr lvl="1"/>
            <a:r>
              <a:rPr lang="hr-HR" dirty="0"/>
              <a:t>na linije možemo upisati glagole</a:t>
            </a:r>
          </a:p>
          <a:p>
            <a:pPr lvl="1"/>
            <a:r>
              <a:rPr lang="hr-HR" dirty="0"/>
              <a:t>možemo dodati i kardinalnost, ali samo ako je zaista nužno</a:t>
            </a:r>
          </a:p>
        </p:txBody>
      </p:sp>
      <p:sp>
        <p:nvSpPr>
          <p:cNvPr id="4" name="Pravokutnik 3"/>
          <p:cNvSpPr/>
          <p:nvPr/>
        </p:nvSpPr>
        <p:spPr>
          <a:xfrm>
            <a:off x="5259942" y="5534011"/>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Dostava</a:t>
            </a:r>
          </a:p>
        </p:txBody>
      </p:sp>
      <p:sp>
        <p:nvSpPr>
          <p:cNvPr id="5" name="Pravokutnik 4"/>
          <p:cNvSpPr/>
          <p:nvPr/>
        </p:nvSpPr>
        <p:spPr>
          <a:xfrm>
            <a:off x="7328079" y="3769408"/>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Proizvod</a:t>
            </a:r>
          </a:p>
        </p:txBody>
      </p:sp>
      <p:sp>
        <p:nvSpPr>
          <p:cNvPr id="6" name="Pravokutnik 5"/>
          <p:cNvSpPr/>
          <p:nvPr/>
        </p:nvSpPr>
        <p:spPr>
          <a:xfrm>
            <a:off x="5259942" y="3769409"/>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Košarica</a:t>
            </a:r>
          </a:p>
        </p:txBody>
      </p:sp>
      <p:sp>
        <p:nvSpPr>
          <p:cNvPr id="7" name="Pravokutnik 6"/>
          <p:cNvSpPr/>
          <p:nvPr/>
        </p:nvSpPr>
        <p:spPr>
          <a:xfrm>
            <a:off x="5259942" y="4851808"/>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Narudžba</a:t>
            </a:r>
          </a:p>
        </p:txBody>
      </p:sp>
      <p:sp>
        <p:nvSpPr>
          <p:cNvPr id="8" name="Pravokutnik 7"/>
          <p:cNvSpPr/>
          <p:nvPr/>
        </p:nvSpPr>
        <p:spPr>
          <a:xfrm>
            <a:off x="7328079" y="4851808"/>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E-mail</a:t>
            </a:r>
          </a:p>
        </p:txBody>
      </p:sp>
      <p:sp>
        <p:nvSpPr>
          <p:cNvPr id="9" name="Pravokutnik 8"/>
          <p:cNvSpPr/>
          <p:nvPr/>
        </p:nvSpPr>
        <p:spPr>
          <a:xfrm>
            <a:off x="2976359" y="3769408"/>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Kupac</a:t>
            </a:r>
          </a:p>
        </p:txBody>
      </p:sp>
      <p:sp>
        <p:nvSpPr>
          <p:cNvPr id="10" name="Pravokutnik 9"/>
          <p:cNvSpPr/>
          <p:nvPr/>
        </p:nvSpPr>
        <p:spPr>
          <a:xfrm>
            <a:off x="2980117" y="4851808"/>
            <a:ext cx="1175194" cy="5792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solidFill>
                  <a:schemeClr val="tx1"/>
                </a:solidFill>
              </a:rPr>
              <a:t>Plaćanje</a:t>
            </a:r>
          </a:p>
        </p:txBody>
      </p:sp>
      <p:cxnSp>
        <p:nvCxnSpPr>
          <p:cNvPr id="21" name="Ravni poveznik 20"/>
          <p:cNvCxnSpPr>
            <a:stCxn id="9" idx="3"/>
            <a:endCxn id="6" idx="1"/>
          </p:cNvCxnSpPr>
          <p:nvPr/>
        </p:nvCxnSpPr>
        <p:spPr>
          <a:xfrm>
            <a:off x="4151553" y="4059010"/>
            <a:ext cx="11083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Ravni poveznik 23"/>
          <p:cNvCxnSpPr>
            <a:stCxn id="6" idx="3"/>
            <a:endCxn id="5" idx="1"/>
          </p:cNvCxnSpPr>
          <p:nvPr/>
        </p:nvCxnSpPr>
        <p:spPr>
          <a:xfrm flipV="1">
            <a:off x="6435136" y="4059010"/>
            <a:ext cx="89294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Ravni poveznik 25"/>
          <p:cNvCxnSpPr>
            <a:stCxn id="5" idx="1"/>
            <a:endCxn id="7" idx="3"/>
          </p:cNvCxnSpPr>
          <p:nvPr/>
        </p:nvCxnSpPr>
        <p:spPr>
          <a:xfrm flipH="1">
            <a:off x="6435136" y="4059010"/>
            <a:ext cx="892943" cy="108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Ravni poveznik 27"/>
          <p:cNvCxnSpPr>
            <a:stCxn id="9" idx="2"/>
            <a:endCxn id="7" idx="1"/>
          </p:cNvCxnSpPr>
          <p:nvPr/>
        </p:nvCxnSpPr>
        <p:spPr>
          <a:xfrm>
            <a:off x="3563956" y="4348611"/>
            <a:ext cx="1695986" cy="792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Ravni poveznik 29"/>
          <p:cNvCxnSpPr>
            <a:stCxn id="4" idx="0"/>
            <a:endCxn id="7" idx="2"/>
          </p:cNvCxnSpPr>
          <p:nvPr/>
        </p:nvCxnSpPr>
        <p:spPr>
          <a:xfrm flipV="1">
            <a:off x="5847539" y="5431011"/>
            <a:ext cx="0" cy="10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Ravni poveznik 31"/>
          <p:cNvCxnSpPr>
            <a:stCxn id="7" idx="1"/>
            <a:endCxn id="10" idx="3"/>
          </p:cNvCxnSpPr>
          <p:nvPr/>
        </p:nvCxnSpPr>
        <p:spPr>
          <a:xfrm flipH="1">
            <a:off x="4155311" y="5141410"/>
            <a:ext cx="1104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Ravni poveznik 33"/>
          <p:cNvCxnSpPr>
            <a:stCxn id="7" idx="3"/>
            <a:endCxn id="8" idx="1"/>
          </p:cNvCxnSpPr>
          <p:nvPr/>
        </p:nvCxnSpPr>
        <p:spPr>
          <a:xfrm>
            <a:off x="6435136" y="5141410"/>
            <a:ext cx="892943"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kstniOkvir 54"/>
          <p:cNvSpPr txBox="1"/>
          <p:nvPr/>
        </p:nvSpPr>
        <p:spPr>
          <a:xfrm>
            <a:off x="4342985" y="3747425"/>
            <a:ext cx="753027" cy="369332"/>
          </a:xfrm>
          <a:prstGeom prst="rect">
            <a:avLst/>
          </a:prstGeom>
          <a:noFill/>
        </p:spPr>
        <p:txBody>
          <a:bodyPr wrap="none" rtlCol="0">
            <a:spAutoFit/>
          </a:bodyPr>
          <a:lstStyle/>
          <a:p>
            <a:r>
              <a:rPr lang="hr-HR" dirty="0"/>
              <a:t>koristi</a:t>
            </a:r>
          </a:p>
        </p:txBody>
      </p:sp>
      <p:sp>
        <p:nvSpPr>
          <p:cNvPr id="56" name="TekstniOkvir 55"/>
          <p:cNvSpPr txBox="1"/>
          <p:nvPr/>
        </p:nvSpPr>
        <p:spPr>
          <a:xfrm>
            <a:off x="6505093" y="3756496"/>
            <a:ext cx="731290" cy="369332"/>
          </a:xfrm>
          <a:prstGeom prst="rect">
            <a:avLst/>
          </a:prstGeom>
          <a:noFill/>
        </p:spPr>
        <p:txBody>
          <a:bodyPr wrap="none" rtlCol="0">
            <a:spAutoFit/>
          </a:bodyPr>
          <a:lstStyle/>
          <a:p>
            <a:r>
              <a:rPr lang="hr-HR" dirty="0"/>
              <a:t>sadrži</a:t>
            </a:r>
          </a:p>
        </p:txBody>
      </p:sp>
      <p:sp>
        <p:nvSpPr>
          <p:cNvPr id="57" name="TekstniOkvir 56"/>
          <p:cNvSpPr txBox="1"/>
          <p:nvPr/>
        </p:nvSpPr>
        <p:spPr>
          <a:xfrm>
            <a:off x="4226810" y="4855843"/>
            <a:ext cx="934551" cy="369332"/>
          </a:xfrm>
          <a:prstGeom prst="rect">
            <a:avLst/>
          </a:prstGeom>
          <a:noFill/>
        </p:spPr>
        <p:txBody>
          <a:bodyPr wrap="none" rtlCol="0">
            <a:spAutoFit/>
          </a:bodyPr>
          <a:lstStyle/>
          <a:p>
            <a:r>
              <a:rPr lang="hr-HR" dirty="0"/>
              <a:t>se plaća</a:t>
            </a:r>
          </a:p>
        </p:txBody>
      </p:sp>
      <p:sp>
        <p:nvSpPr>
          <p:cNvPr id="58" name="TekstniOkvir 57"/>
          <p:cNvSpPr txBox="1"/>
          <p:nvPr/>
        </p:nvSpPr>
        <p:spPr>
          <a:xfrm>
            <a:off x="4323058" y="4405081"/>
            <a:ext cx="645754" cy="369332"/>
          </a:xfrm>
          <a:prstGeom prst="rect">
            <a:avLst/>
          </a:prstGeom>
          <a:noFill/>
        </p:spPr>
        <p:txBody>
          <a:bodyPr wrap="none" rtlCol="0">
            <a:spAutoFit/>
          </a:bodyPr>
          <a:lstStyle/>
          <a:p>
            <a:r>
              <a:rPr lang="hr-HR" dirty="0"/>
              <a:t>pravi</a:t>
            </a:r>
          </a:p>
        </p:txBody>
      </p:sp>
    </p:spTree>
    <p:extLst>
      <p:ext uri="{BB962C8B-B14F-4D97-AF65-F5344CB8AC3E}">
        <p14:creationId xmlns:p14="http://schemas.microsoft.com/office/powerpoint/2010/main" val="2848000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hr-HR" dirty="0"/>
              <a:t>Klase i objekti - modeliranje</a:t>
            </a:r>
          </a:p>
        </p:txBody>
      </p:sp>
      <p:sp>
        <p:nvSpPr>
          <p:cNvPr id="3" name="Rezervirano mjesto sadržaja 2"/>
          <p:cNvSpPr>
            <a:spLocks noGrp="1"/>
          </p:cNvSpPr>
          <p:nvPr>
            <p:ph idx="1"/>
          </p:nvPr>
        </p:nvSpPr>
        <p:spPr>
          <a:xfrm>
            <a:off x="790983" y="1413051"/>
            <a:ext cx="11375260" cy="4673827"/>
          </a:xfrm>
        </p:spPr>
        <p:txBody>
          <a:bodyPr>
            <a:normAutofit/>
          </a:bodyPr>
          <a:lstStyle/>
          <a:p>
            <a:pPr marL="514350" indent="-514350">
              <a:buFont typeface="+mj-lt"/>
              <a:buAutoNum type="arabicPeriod" startAt="4"/>
            </a:pPr>
            <a:r>
              <a:rPr lang="hr-HR" dirty="0"/>
              <a:t>Identificiranje i opisivanje interakcija</a:t>
            </a:r>
          </a:p>
          <a:p>
            <a:pPr lvl="1"/>
            <a:r>
              <a:rPr lang="hr-HR" dirty="0"/>
              <a:t>CRC kartice</a:t>
            </a:r>
          </a:p>
          <a:p>
            <a:pPr lvl="2"/>
            <a:r>
              <a:rPr lang="hr-HR" dirty="0"/>
              <a:t>C – naziv klase (</a:t>
            </a:r>
            <a:r>
              <a:rPr lang="hr-HR" dirty="0" err="1"/>
              <a:t>class</a:t>
            </a:r>
            <a:r>
              <a:rPr lang="hr-HR" dirty="0"/>
              <a:t> </a:t>
            </a:r>
            <a:r>
              <a:rPr lang="hr-HR" dirty="0" err="1"/>
              <a:t>name</a:t>
            </a:r>
            <a:r>
              <a:rPr lang="hr-HR" dirty="0"/>
              <a:t>)</a:t>
            </a:r>
          </a:p>
          <a:p>
            <a:pPr lvl="2"/>
            <a:r>
              <a:rPr lang="hr-HR" dirty="0"/>
              <a:t>R – obaveze klase (</a:t>
            </a:r>
            <a:r>
              <a:rPr lang="hr-HR" dirty="0" err="1"/>
              <a:t>responsabilities</a:t>
            </a:r>
            <a:r>
              <a:rPr lang="hr-HR" dirty="0"/>
              <a:t>)</a:t>
            </a:r>
          </a:p>
          <a:p>
            <a:pPr lvl="2"/>
            <a:r>
              <a:rPr lang="hr-HR" dirty="0"/>
              <a:t>C – suradnici (</a:t>
            </a:r>
            <a:r>
              <a:rPr lang="hr-HR" dirty="0" err="1"/>
              <a:t>collaborators</a:t>
            </a:r>
            <a:r>
              <a:rPr lang="hr-HR" dirty="0"/>
              <a:t>)</a:t>
            </a:r>
          </a:p>
          <a:p>
            <a:pPr lvl="2"/>
            <a:endParaRPr lang="hr-HR" dirty="0"/>
          </a:p>
        </p:txBody>
      </p:sp>
      <p:sp>
        <p:nvSpPr>
          <p:cNvPr id="11" name="Pravokutnik 10"/>
          <p:cNvSpPr/>
          <p:nvPr/>
        </p:nvSpPr>
        <p:spPr>
          <a:xfrm>
            <a:off x="7972022" y="2578745"/>
            <a:ext cx="3155324" cy="29736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cxnSp>
        <p:nvCxnSpPr>
          <p:cNvPr id="13" name="Ravni poveznik 12"/>
          <p:cNvCxnSpPr/>
          <p:nvPr/>
        </p:nvCxnSpPr>
        <p:spPr>
          <a:xfrm>
            <a:off x="7972022" y="3261326"/>
            <a:ext cx="3155324" cy="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kstniOkvir 13"/>
          <p:cNvSpPr txBox="1"/>
          <p:nvPr/>
        </p:nvSpPr>
        <p:spPr>
          <a:xfrm>
            <a:off x="8152326" y="2735370"/>
            <a:ext cx="1397356" cy="369332"/>
          </a:xfrm>
          <a:prstGeom prst="rect">
            <a:avLst/>
          </a:prstGeom>
          <a:noFill/>
        </p:spPr>
        <p:txBody>
          <a:bodyPr wrap="square" rtlCol="0">
            <a:spAutoFit/>
          </a:bodyPr>
          <a:lstStyle/>
          <a:p>
            <a:r>
              <a:rPr lang="hr-HR" dirty="0"/>
              <a:t>Plaćanje</a:t>
            </a:r>
          </a:p>
        </p:txBody>
      </p:sp>
      <p:cxnSp>
        <p:nvCxnSpPr>
          <p:cNvPr id="16" name="Ravni poveznik 15"/>
          <p:cNvCxnSpPr>
            <a:endCxn id="11" idx="2"/>
          </p:cNvCxnSpPr>
          <p:nvPr/>
        </p:nvCxnSpPr>
        <p:spPr>
          <a:xfrm>
            <a:off x="9549683" y="3261326"/>
            <a:ext cx="1" cy="229107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kstniOkvir 16"/>
          <p:cNvSpPr txBox="1"/>
          <p:nvPr/>
        </p:nvSpPr>
        <p:spPr>
          <a:xfrm>
            <a:off x="7972022" y="3276417"/>
            <a:ext cx="1577661" cy="1754326"/>
          </a:xfrm>
          <a:prstGeom prst="rect">
            <a:avLst/>
          </a:prstGeom>
          <a:noFill/>
        </p:spPr>
        <p:txBody>
          <a:bodyPr wrap="square" rtlCol="0">
            <a:spAutoFit/>
          </a:bodyPr>
          <a:lstStyle/>
          <a:p>
            <a:r>
              <a:rPr lang="hr-HR" dirty="0"/>
              <a:t>Spremi detalje o </a:t>
            </a:r>
          </a:p>
          <a:p>
            <a:r>
              <a:rPr lang="hr-HR" dirty="0"/>
              <a:t>plaćanju</a:t>
            </a:r>
          </a:p>
          <a:p>
            <a:endParaRPr lang="hr-HR" dirty="0"/>
          </a:p>
          <a:p>
            <a:r>
              <a:rPr lang="hr-HR" dirty="0"/>
              <a:t>Potvrdi plaćanje</a:t>
            </a:r>
          </a:p>
        </p:txBody>
      </p:sp>
      <p:sp>
        <p:nvSpPr>
          <p:cNvPr id="18" name="TekstniOkvir 17"/>
          <p:cNvSpPr txBox="1"/>
          <p:nvPr/>
        </p:nvSpPr>
        <p:spPr>
          <a:xfrm>
            <a:off x="9556120" y="3276417"/>
            <a:ext cx="1577662" cy="369332"/>
          </a:xfrm>
          <a:prstGeom prst="rect">
            <a:avLst/>
          </a:prstGeom>
          <a:noFill/>
        </p:spPr>
        <p:txBody>
          <a:bodyPr wrap="square" rtlCol="0">
            <a:spAutoFit/>
          </a:bodyPr>
          <a:lstStyle/>
          <a:p>
            <a:r>
              <a:rPr lang="hr-HR" dirty="0"/>
              <a:t>Narudžba</a:t>
            </a:r>
          </a:p>
        </p:txBody>
      </p:sp>
      <p:sp>
        <p:nvSpPr>
          <p:cNvPr id="33" name="Pravokutnik 32"/>
          <p:cNvSpPr/>
          <p:nvPr/>
        </p:nvSpPr>
        <p:spPr>
          <a:xfrm>
            <a:off x="1788018" y="3539615"/>
            <a:ext cx="3155324" cy="2436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a:t>
            </a:r>
          </a:p>
          <a:p>
            <a:pPr algn="ctr"/>
            <a:endParaRPr lang="hr-HR" dirty="0"/>
          </a:p>
        </p:txBody>
      </p:sp>
      <p:cxnSp>
        <p:nvCxnSpPr>
          <p:cNvPr id="35" name="Ravni poveznik 34"/>
          <p:cNvCxnSpPr/>
          <p:nvPr/>
        </p:nvCxnSpPr>
        <p:spPr>
          <a:xfrm>
            <a:off x="1788018" y="4222196"/>
            <a:ext cx="3155324" cy="1"/>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kstniOkvir 35"/>
          <p:cNvSpPr txBox="1"/>
          <p:nvPr/>
        </p:nvSpPr>
        <p:spPr>
          <a:xfrm>
            <a:off x="1968322" y="3696240"/>
            <a:ext cx="1397356" cy="369332"/>
          </a:xfrm>
          <a:prstGeom prst="rect">
            <a:avLst/>
          </a:prstGeom>
          <a:noFill/>
        </p:spPr>
        <p:txBody>
          <a:bodyPr wrap="square" rtlCol="0">
            <a:spAutoFit/>
          </a:bodyPr>
          <a:lstStyle/>
          <a:p>
            <a:r>
              <a:rPr lang="hr-HR" dirty="0"/>
              <a:t>Naziv klase</a:t>
            </a:r>
          </a:p>
        </p:txBody>
      </p:sp>
      <p:cxnSp>
        <p:nvCxnSpPr>
          <p:cNvPr id="37" name="Ravni poveznik 36"/>
          <p:cNvCxnSpPr>
            <a:endCxn id="33" idx="2"/>
          </p:cNvCxnSpPr>
          <p:nvPr/>
        </p:nvCxnSpPr>
        <p:spPr>
          <a:xfrm>
            <a:off x="3365679" y="4222196"/>
            <a:ext cx="1" cy="1753601"/>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kstniOkvir 37"/>
          <p:cNvSpPr txBox="1"/>
          <p:nvPr/>
        </p:nvSpPr>
        <p:spPr>
          <a:xfrm>
            <a:off x="1788018" y="4237287"/>
            <a:ext cx="1577661" cy="646331"/>
          </a:xfrm>
          <a:prstGeom prst="rect">
            <a:avLst/>
          </a:prstGeom>
          <a:noFill/>
        </p:spPr>
        <p:txBody>
          <a:bodyPr wrap="square" rtlCol="0">
            <a:spAutoFit/>
          </a:bodyPr>
          <a:lstStyle/>
          <a:p>
            <a:r>
              <a:rPr lang="hr-HR" dirty="0"/>
              <a:t>Obaveze</a:t>
            </a:r>
          </a:p>
          <a:p>
            <a:r>
              <a:rPr lang="hr-HR" dirty="0"/>
              <a:t> …</a:t>
            </a:r>
          </a:p>
        </p:txBody>
      </p:sp>
      <p:sp>
        <p:nvSpPr>
          <p:cNvPr id="39" name="TekstniOkvir 38"/>
          <p:cNvSpPr txBox="1"/>
          <p:nvPr/>
        </p:nvSpPr>
        <p:spPr>
          <a:xfrm>
            <a:off x="3372116" y="4237287"/>
            <a:ext cx="1577662" cy="646331"/>
          </a:xfrm>
          <a:prstGeom prst="rect">
            <a:avLst/>
          </a:prstGeom>
          <a:noFill/>
        </p:spPr>
        <p:txBody>
          <a:bodyPr wrap="square" rtlCol="0">
            <a:spAutoFit/>
          </a:bodyPr>
          <a:lstStyle/>
          <a:p>
            <a:r>
              <a:rPr lang="hr-HR" dirty="0"/>
              <a:t>Suradnici</a:t>
            </a:r>
          </a:p>
          <a:p>
            <a:r>
              <a:rPr lang="hr-HR" dirty="0"/>
              <a:t> …</a:t>
            </a:r>
          </a:p>
        </p:txBody>
      </p:sp>
    </p:spTree>
    <p:extLst>
      <p:ext uri="{BB962C8B-B14F-4D97-AF65-F5344CB8AC3E}">
        <p14:creationId xmlns:p14="http://schemas.microsoft.com/office/powerpoint/2010/main" val="717925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BootcampIT-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BootcampIT-template</Template>
  <TotalTime>1145</TotalTime>
  <Words>1124</Words>
  <Application>Microsoft Office PowerPoint</Application>
  <PresentationFormat>Široki zaslon</PresentationFormat>
  <Paragraphs>149</Paragraphs>
  <Slides>18</Slides>
  <Notes>0</Notes>
  <HiddenSlides>0</HiddenSlides>
  <MMClips>1</MMClips>
  <ScaleCrop>false</ScaleCrop>
  <HeadingPairs>
    <vt:vector size="6" baseType="variant">
      <vt:variant>
        <vt:lpstr>Korišteni fontovi</vt:lpstr>
      </vt:variant>
      <vt:variant>
        <vt:i4>3</vt:i4>
      </vt:variant>
      <vt:variant>
        <vt:lpstr>Tema</vt:lpstr>
      </vt:variant>
      <vt:variant>
        <vt:i4>1</vt:i4>
      </vt:variant>
      <vt:variant>
        <vt:lpstr>Naslovi slajdova</vt:lpstr>
      </vt:variant>
      <vt:variant>
        <vt:i4>18</vt:i4>
      </vt:variant>
    </vt:vector>
  </HeadingPairs>
  <TitlesOfParts>
    <vt:vector size="22" baseType="lpstr">
      <vt:lpstr>Arial</vt:lpstr>
      <vt:lpstr>Calibri</vt:lpstr>
      <vt:lpstr>Wingdings</vt:lpstr>
      <vt:lpstr>BootcampIT-template</vt:lpstr>
      <vt:lpstr>Programiranje – C++</vt:lpstr>
      <vt:lpstr>Klase i objekti - modeliranje</vt:lpstr>
      <vt:lpstr>Klase i objekti - modeliranje</vt:lpstr>
      <vt:lpstr>Klase i objekti - modeliranje</vt:lpstr>
      <vt:lpstr>Klase i objekti - modeliranje</vt:lpstr>
      <vt:lpstr>Klase i objekti - modeliranje</vt:lpstr>
      <vt:lpstr>Klase i objekti - modeliranje</vt:lpstr>
      <vt:lpstr>Klase i objekti - modeliranje</vt:lpstr>
      <vt:lpstr>Klase i objekti - modeliranje</vt:lpstr>
      <vt:lpstr>Klase i objekti - modeliranje</vt:lpstr>
      <vt:lpstr>Klase i objekti - modeliranje</vt:lpstr>
      <vt:lpstr>Klase i objekti – pretvaranje dijagrama u kod</vt:lpstr>
      <vt:lpstr>Klase i objekti – pretvaranje dijagrama u kod</vt:lpstr>
      <vt:lpstr>Klase i objekti – design patterns</vt:lpstr>
      <vt:lpstr>Klase i objekti – načela OO dizajna</vt:lpstr>
      <vt:lpstr>Klase i objekti – načela OO dizajna</vt:lpstr>
      <vt:lpstr>Odnosi između klasa</vt:lpstr>
      <vt:lpstr>PowerPoint prezentacija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Programiranje – C++</dc:title>
  <dc:creator>Ive</dc:creator>
  <cp:lastModifiedBy>Ivan Mušanović</cp:lastModifiedBy>
  <cp:revision>20</cp:revision>
  <dcterms:created xsi:type="dcterms:W3CDTF">2017-04-02T09:04:39Z</dcterms:created>
  <dcterms:modified xsi:type="dcterms:W3CDTF">2019-01-08T15:00:54Z</dcterms:modified>
</cp:coreProperties>
</file>